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56" r:id="rId2"/>
    <p:sldId id="258" r:id="rId3"/>
    <p:sldId id="276" r:id="rId4"/>
    <p:sldId id="277" r:id="rId5"/>
    <p:sldId id="278" r:id="rId6"/>
    <p:sldId id="279" r:id="rId7"/>
    <p:sldId id="291" r:id="rId8"/>
    <p:sldId id="292" r:id="rId9"/>
    <p:sldId id="280" r:id="rId10"/>
    <p:sldId id="281" r:id="rId11"/>
    <p:sldId id="282" r:id="rId12"/>
    <p:sldId id="283" r:id="rId13"/>
    <p:sldId id="284" r:id="rId14"/>
    <p:sldId id="285" r:id="rId15"/>
    <p:sldId id="293" r:id="rId16"/>
    <p:sldId id="287" r:id="rId17"/>
    <p:sldId id="288" r:id="rId18"/>
    <p:sldId id="289" r:id="rId19"/>
    <p:sldId id="300" r:id="rId20"/>
    <p:sldId id="295" r:id="rId21"/>
    <p:sldId id="297" r:id="rId22"/>
    <p:sldId id="296" r:id="rId23"/>
    <p:sldId id="298" r:id="rId24"/>
    <p:sldId id="299" r:id="rId25"/>
    <p:sldId id="259" r:id="rId26"/>
    <p:sldId id="260" r:id="rId27"/>
    <p:sldId id="261" r:id="rId28"/>
    <p:sldId id="262" r:id="rId29"/>
    <p:sldId id="263" r:id="rId30"/>
    <p:sldId id="264" r:id="rId31"/>
    <p:sldId id="275" r:id="rId32"/>
  </p:sldIdLst>
  <p:sldSz cx="12192000" cy="6858000"/>
  <p:notesSz cx="6858000" cy="9144000"/>
  <p:embeddedFontLst>
    <p:embeddedFont>
      <p:font typeface="Economica" panose="02000506040000020004" pitchFamily="2" charset="77"/>
      <p:regular r:id="rId34"/>
      <p:bold r:id="rId35"/>
      <p:italic r:id="rId36"/>
      <p:boldItalic r:id="rId37"/>
    </p:embeddedFont>
    <p:embeddedFont>
      <p:font typeface="Quicksand" pitchFamily="2" charset="77"/>
      <p:regular r:id="rId38"/>
      <p:bold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CtrfbZFXRrmv5GpDwfTHlXuLhr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CD9D"/>
    <a:srgbClr val="ADC7F4"/>
    <a:srgbClr val="FDCB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2372D1-F9C1-48B9-90D7-9A1CC5A1757B}">
  <a:tblStyle styleId="{602372D1-F9C1-48B9-90D7-9A1CC5A1757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0685"/>
  </p:normalViewPr>
  <p:slideViewPr>
    <p:cSldViewPr snapToGrid="0">
      <p:cViewPr varScale="1">
        <p:scale>
          <a:sx n="110" d="100"/>
          <a:sy n="110" d="100"/>
        </p:scale>
        <p:origin x="10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7DE3F12E-2F88-DCB5-21E5-AFEA0A705053}"/>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18A41167-9BF3-7C84-238E-69C487849B8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BERT would also attempt to predict from one sentence whether another appeared next in the original document, to learn sentence-to-sentence relationships. </a:t>
            </a:r>
            <a:endParaRPr dirty="0"/>
          </a:p>
        </p:txBody>
      </p:sp>
      <p:sp>
        <p:nvSpPr>
          <p:cNvPr id="107" name="Google Shape;107;p2:notes">
            <a:extLst>
              <a:ext uri="{FF2B5EF4-FFF2-40B4-BE49-F238E27FC236}">
                <a16:creationId xmlns:a16="http://schemas.microsoft.com/office/drawing/2014/main" id="{71ACC0CA-78AD-EA1A-0EA0-50C6D384CC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3571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E63E4D47-78E5-B5E3-6678-3843FE39C09D}"/>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5610EA30-D05E-59B4-8B33-7E413AE174A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BERT would also attempt to predict from one sentence whether another appeared next in the original document, to learn sentence-to-sentence relationships. </a:t>
            </a:r>
            <a:endParaRPr dirty="0"/>
          </a:p>
        </p:txBody>
      </p:sp>
      <p:sp>
        <p:nvSpPr>
          <p:cNvPr id="107" name="Google Shape;107;p2:notes">
            <a:extLst>
              <a:ext uri="{FF2B5EF4-FFF2-40B4-BE49-F238E27FC236}">
                <a16:creationId xmlns:a16="http://schemas.microsoft.com/office/drawing/2014/main" id="{E8105604-6FC8-3D5A-6A5C-62C51D82FA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117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2731CFB2-3C01-3F7F-7F63-D01C331215B4}"/>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45604A76-7BE6-9CEF-566C-06DE62EBECA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BERT would also attempt to predict from one sentence whether another appeared next in the original document, to learn sentence-to-sentence relationships. </a:t>
            </a:r>
            <a:endParaRPr dirty="0"/>
          </a:p>
        </p:txBody>
      </p:sp>
      <p:sp>
        <p:nvSpPr>
          <p:cNvPr id="107" name="Google Shape;107;p2:notes">
            <a:extLst>
              <a:ext uri="{FF2B5EF4-FFF2-40B4-BE49-F238E27FC236}">
                <a16:creationId xmlns:a16="http://schemas.microsoft.com/office/drawing/2014/main" id="{3B016FB0-047C-3087-9867-2BE1131B4C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7879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398FD52-1597-F74A-FDA0-CDC5BA21A63E}"/>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4DFBD9B2-23CA-5A0B-414E-40DC49F1030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a:extLst>
              <a:ext uri="{FF2B5EF4-FFF2-40B4-BE49-F238E27FC236}">
                <a16:creationId xmlns:a16="http://schemas.microsoft.com/office/drawing/2014/main" id="{76CE24A9-5B30-2DB7-8CB8-AAF1646179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4456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3BC67AA-ED6D-3B42-9401-1D209E8CFA91}"/>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7CFE3048-8B7A-4782-0F17-AE32CAAE88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host of issues is very extensive. Be careful what intelligence you ascribe to these models, or what you trust them to do. </a:t>
            </a:r>
            <a:endParaRPr dirty="0"/>
          </a:p>
        </p:txBody>
      </p:sp>
      <p:sp>
        <p:nvSpPr>
          <p:cNvPr id="107" name="Google Shape;107;p2:notes">
            <a:extLst>
              <a:ext uri="{FF2B5EF4-FFF2-40B4-BE49-F238E27FC236}">
                <a16:creationId xmlns:a16="http://schemas.microsoft.com/office/drawing/2014/main" id="{C45C5C22-EE61-8B1D-AEB5-EC18C0DAA3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9675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2D235370-0E9F-41B8-D92E-B66D930197A2}"/>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8B128F2A-43C8-31D2-2E62-AB6DF9F156C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a:extLst>
              <a:ext uri="{FF2B5EF4-FFF2-40B4-BE49-F238E27FC236}">
                <a16:creationId xmlns:a16="http://schemas.microsoft.com/office/drawing/2014/main" id="{4475AB74-8209-A049-68D3-DA20C769A7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590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19D5E52-6CA2-DE6D-0481-10CE48FD1AE1}"/>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CDAE71D5-752B-934D-0F9C-64E62D7EC10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7B010C47-4865-FDB8-70D6-CE7ADD6A9AA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0178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1B70FD0-10C9-5BF3-70A3-F641A8C424AE}"/>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05A1EB91-B67C-BBF1-5B01-0A1636D7D3A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EAD3E894-F1B5-3879-10E3-8D0229F37A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341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D8C010C-6E93-4D0E-DBDE-7B28F0D6336A}"/>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D86EDB05-1F46-2926-E3E4-201809B48A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F56FDAC0-A055-6235-D928-18783C9DF8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519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https://twitter.com/JackPosobiec/status/1630263716473077766?s=20</a:t>
            </a:r>
            <a:endParaRPr/>
          </a:p>
        </p:txBody>
      </p:sp>
      <p:sp>
        <p:nvSpPr>
          <p:cNvPr id="108" name="Google Shape;10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D3F6B9B6-481B-7DAE-B1D9-9F5BA1518B7D}"/>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3AD18E2D-DDD6-A562-F3E7-9D854376B86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a:extLst>
              <a:ext uri="{FF2B5EF4-FFF2-40B4-BE49-F238E27FC236}">
                <a16:creationId xmlns:a16="http://schemas.microsoft.com/office/drawing/2014/main" id="{0BEF30F3-CE1F-6E53-C337-4A4B05C042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1361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8EFB65D5-59BD-453D-EABB-78FDBB147E27}"/>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2B5300E7-E668-A46A-88C2-5FE832C620F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a:extLst>
              <a:ext uri="{FF2B5EF4-FFF2-40B4-BE49-F238E27FC236}">
                <a16:creationId xmlns:a16="http://schemas.microsoft.com/office/drawing/2014/main" id="{449CD817-8C4D-3C65-F16C-CF20FDEB89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7748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8EE617AA-1596-0FEE-26A6-1C4C20A367D2}"/>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EFA08DF4-B4EA-88B0-141D-DC379F07923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how a Conditional VAE works. </a:t>
            </a:r>
            <a:endParaRPr dirty="0"/>
          </a:p>
        </p:txBody>
      </p:sp>
      <p:sp>
        <p:nvSpPr>
          <p:cNvPr id="107" name="Google Shape;107;p2:notes">
            <a:extLst>
              <a:ext uri="{FF2B5EF4-FFF2-40B4-BE49-F238E27FC236}">
                <a16:creationId xmlns:a16="http://schemas.microsoft.com/office/drawing/2014/main" id="{FE68373B-14D9-6E7D-1341-FADE63A5B9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257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AB86D972-7E7F-E4E2-9107-39D9AB760B82}"/>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39969477-364F-BB36-32D2-893B71AC171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a:extLst>
              <a:ext uri="{FF2B5EF4-FFF2-40B4-BE49-F238E27FC236}">
                <a16:creationId xmlns:a16="http://schemas.microsoft.com/office/drawing/2014/main" id="{DE697029-B23D-CDCC-D54B-D39FDBB393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397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0D49279-5CAD-56F2-953E-98D1B2E520A5}"/>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20DA2FA5-E1D1-C512-96F1-3D814308C20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a:extLst>
              <a:ext uri="{FF2B5EF4-FFF2-40B4-BE49-F238E27FC236}">
                <a16:creationId xmlns:a16="http://schemas.microsoft.com/office/drawing/2014/main" id="{160B4149-0682-CF84-95AA-A151555870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927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https://www.youtube.com/watch?v=G06dEcZ-QTg</a:t>
            </a:r>
            <a:endParaRPr/>
          </a:p>
        </p:txBody>
      </p:sp>
      <p:sp>
        <p:nvSpPr>
          <p:cNvPr id="119" name="Google Shape;11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pair a discriminator with the generator. Discriminator is a standard network we’ve seen before; it’s a classifier. It takes in an image, and predicts whether the image is real or fake. </a:t>
            </a:r>
            <a:endParaRPr/>
          </a:p>
        </p:txBody>
      </p:sp>
      <p:sp>
        <p:nvSpPr>
          <p:cNvPr id="134" name="Google Shape;13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pair a discriminator with the generator. Discriminator is a standard network we’ve seen before; it’s a classifier. It takes in an image, and predicts whether the image is real or fake. </a:t>
            </a:r>
            <a:endParaRPr/>
          </a:p>
        </p:txBody>
      </p:sp>
      <p:sp>
        <p:nvSpPr>
          <p:cNvPr id="142" name="Google Shape;14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pair a discriminator with the generator. Discriminator is a standard network we’ve seen before; it’s a classifier. It takes in an image, and predicts whether the image is real or fake. </a:t>
            </a:r>
            <a:endParaRPr/>
          </a:p>
        </p:txBody>
      </p:sp>
      <p:sp>
        <p:nvSpPr>
          <p:cNvPr id="151" name="Google Shape;15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A28B7020-4506-1504-3DD7-D3F3566BEC4A}"/>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10BC21EC-1E99-4ACD-85B3-2ACCB668B8F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a:extLst>
              <a:ext uri="{FF2B5EF4-FFF2-40B4-BE49-F238E27FC236}">
                <a16:creationId xmlns:a16="http://schemas.microsoft.com/office/drawing/2014/main" id="{F4FFB5BE-83C5-B459-7599-6AC56EF849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9570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pair a discriminator with the generator. Discriminator is a standard network we’ve seen before; it’s a classifier. It takes in an image, and predicts whether the image is real or fake. </a:t>
            </a:r>
            <a:endParaRPr/>
          </a:p>
        </p:txBody>
      </p:sp>
      <p:sp>
        <p:nvSpPr>
          <p:cNvPr id="158" name="Google Shape;15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Weights are not initialized until you “build” the model (or compile it, which will first build). </a:t>
            </a:r>
            <a:endParaRPr/>
          </a:p>
        </p:txBody>
      </p:sp>
      <p:sp>
        <p:nvSpPr>
          <p:cNvPr id="238" name="Google Shape;23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5267212B-039B-C46F-ADD3-3D4D37D6760E}"/>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618D8A80-C4D5-B741-AE98-F4DA650F931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a:extLst>
              <a:ext uri="{FF2B5EF4-FFF2-40B4-BE49-F238E27FC236}">
                <a16:creationId xmlns:a16="http://schemas.microsoft.com/office/drawing/2014/main" id="{56AB7E44-216A-4BBA-D582-86FCDB680A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230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D5D0D28C-0BAC-F75E-2F45-2AF86CC08432}"/>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6F5DFF2D-7AB6-BACF-1241-94A41251162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If we have a bidirectional decoder, it will read ahead in the target sentence and cheat, using information that will not present at inference! There won’t be any error messages, but the model is essentially learning how to operate under the presence of information that will never be present in its sequence embeddings for the output generated thus far. </a:t>
            </a:r>
            <a:endParaRPr dirty="0"/>
          </a:p>
        </p:txBody>
      </p:sp>
      <p:sp>
        <p:nvSpPr>
          <p:cNvPr id="107" name="Google Shape;107;p2:notes">
            <a:extLst>
              <a:ext uri="{FF2B5EF4-FFF2-40B4-BE49-F238E27FC236}">
                <a16:creationId xmlns:a16="http://schemas.microsoft.com/office/drawing/2014/main" id="{4398E05E-B9E5-7081-CB8E-804FE83A6B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5559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32783B1-E7D1-6DF4-6598-9E4632083814}"/>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7881B2A1-0706-7565-565E-2068F01E045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Encoder is on the left and Decoder is on the right. Our Encoder learns attended representations of the English input sequence. Our decoder uses cross-attention to compare an attended representation of the Spanish output seen so far with the input attended English sequence, to decide what to spit out next. </a:t>
            </a:r>
            <a:endParaRPr dirty="0"/>
          </a:p>
        </p:txBody>
      </p:sp>
      <p:sp>
        <p:nvSpPr>
          <p:cNvPr id="107" name="Google Shape;107;p2:notes">
            <a:extLst>
              <a:ext uri="{FF2B5EF4-FFF2-40B4-BE49-F238E27FC236}">
                <a16:creationId xmlns:a16="http://schemas.microsoft.com/office/drawing/2014/main" id="{A5B918A9-4B94-38F4-D403-4BC996AB646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864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F9D6EA47-3AF1-644C-AE64-239A9C61D3BD}"/>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FEA2DF07-3B21-05BF-8C10-805020760EE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Encoder is on the left and Decoder is on the right. Our Encoder learns attended representations of the English input sequence. Our decoder uses cross-attention to compare an attended representation of the Spanish output seen so far with the input attended English sequence, to decide what to spit out next. </a:t>
            </a:r>
            <a:endParaRPr dirty="0"/>
          </a:p>
        </p:txBody>
      </p:sp>
      <p:sp>
        <p:nvSpPr>
          <p:cNvPr id="107" name="Google Shape;107;p2:notes">
            <a:extLst>
              <a:ext uri="{FF2B5EF4-FFF2-40B4-BE49-F238E27FC236}">
                <a16:creationId xmlns:a16="http://schemas.microsoft.com/office/drawing/2014/main" id="{8DEA7923-7098-F04F-70C8-B72A6EC2B6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1134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BE19321F-A705-DDF4-8A53-0EB4B568655F}"/>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DD98F27F-BBB1-5C11-C459-6DDCF95A610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Encoder is on the left and Decoder is on the right. Our Encoder learns attended representations of the English input sequence. Our decoder uses cross-attention to compare an attended representation of the Spanish output seen so far with the input attended English sequence, to decide what to spit out next. </a:t>
            </a:r>
            <a:endParaRPr dirty="0"/>
          </a:p>
        </p:txBody>
      </p:sp>
      <p:sp>
        <p:nvSpPr>
          <p:cNvPr id="107" name="Google Shape;107;p2:notes">
            <a:extLst>
              <a:ext uri="{FF2B5EF4-FFF2-40B4-BE49-F238E27FC236}">
                <a16:creationId xmlns:a16="http://schemas.microsoft.com/office/drawing/2014/main" id="{DBC824D4-F5AE-C590-4276-AD000ADBA9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106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35F2C8C0-B441-1C9F-43D6-4473CD3F3952}"/>
            </a:ext>
          </a:extLst>
        </p:cNvPr>
        <p:cNvGrpSpPr/>
        <p:nvPr/>
      </p:nvGrpSpPr>
      <p:grpSpPr>
        <a:xfrm>
          <a:off x="0" y="0"/>
          <a:ext cx="0" cy="0"/>
          <a:chOff x="0" y="0"/>
          <a:chExt cx="0" cy="0"/>
        </a:xfrm>
      </p:grpSpPr>
      <p:sp>
        <p:nvSpPr>
          <p:cNvPr id="106" name="Google Shape;106;p2:notes">
            <a:extLst>
              <a:ext uri="{FF2B5EF4-FFF2-40B4-BE49-F238E27FC236}">
                <a16:creationId xmlns:a16="http://schemas.microsoft.com/office/drawing/2014/main" id="{F566CD4E-A6AA-1BE0-F8CF-6E597D2533D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 name="Google Shape;107;p2:notes">
            <a:extLst>
              <a:ext uri="{FF2B5EF4-FFF2-40B4-BE49-F238E27FC236}">
                <a16:creationId xmlns:a16="http://schemas.microsoft.com/office/drawing/2014/main" id="{9D99323B-67FA-22C2-0B0C-A2CC5A263B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1092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19"/>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Economica"/>
                <a:ea typeface="Economica"/>
                <a:cs typeface="Economica"/>
                <a:sym typeface="Economica"/>
              </a:rPr>
              <a:t>© Gordon Burtch, 2025</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a:spLocks noGrp="1"/>
          </p:cNvSpPr>
          <p:nvPr>
            <p:ph type="pic" idx="2"/>
          </p:nvPr>
        </p:nvSpPr>
        <p:spPr>
          <a:xfrm>
            <a:off x="5183188" y="987425"/>
            <a:ext cx="6172200" cy="4873625"/>
          </a:xfrm>
          <a:prstGeom prst="rect">
            <a:avLst/>
          </a:prstGeom>
          <a:noFill/>
          <a:ln>
            <a:noFill/>
          </a:ln>
        </p:spPr>
      </p:sp>
      <p:sp>
        <p:nvSpPr>
          <p:cNvPr id="69" name="Google Shape;69;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dk1"/>
                  </a:solidFill>
                  <a:latin typeface="Economica"/>
                  <a:ea typeface="Economica"/>
                  <a:cs typeface="Economica"/>
                  <a:sym typeface="Economica"/>
                </a:rPr>
                <a:t>Intro to Neural Nets</a:t>
              </a:r>
              <a:endParaRPr sz="1400" b="0" i="0" u="none" strike="noStrike" cap="none">
                <a:solidFill>
                  <a:srgbClr val="000000"/>
                </a:solidFill>
                <a:latin typeface="Arial"/>
                <a:ea typeface="Arial"/>
                <a:cs typeface="Arial"/>
                <a:sym typeface="Arial"/>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3598446" y="3429000"/>
            <a:ext cx="499510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Economica"/>
                <a:ea typeface="Economica"/>
                <a:cs typeface="Economica"/>
                <a:sym typeface="Economica"/>
              </a:rPr>
              <a:t>Generative Models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298E935-EFCC-DABE-2D9A-7A8FBCEA695C}"/>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8720D702-560D-B6CE-F197-675D13A9C811}"/>
              </a:ext>
            </a:extLst>
          </p:cNvPr>
          <p:cNvSpPr txBox="1"/>
          <p:nvPr/>
        </p:nvSpPr>
        <p:spPr>
          <a:xfrm>
            <a:off x="1252151" y="537511"/>
            <a:ext cx="968769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Multi-Head Attention for Other Tasks</a:t>
            </a:r>
            <a:endParaRPr sz="1400" b="0" i="0" u="none" strike="noStrike" cap="none" dirty="0">
              <a:solidFill>
                <a:srgbClr val="000000"/>
              </a:solidFill>
              <a:latin typeface="Arial"/>
              <a:ea typeface="Arial"/>
              <a:cs typeface="Arial"/>
              <a:sym typeface="Arial"/>
            </a:endParaRPr>
          </a:p>
        </p:txBody>
      </p:sp>
      <p:sp>
        <p:nvSpPr>
          <p:cNvPr id="3" name="Google Shape;110;p2">
            <a:extLst>
              <a:ext uri="{FF2B5EF4-FFF2-40B4-BE49-F238E27FC236}">
                <a16:creationId xmlns:a16="http://schemas.microsoft.com/office/drawing/2014/main" id="{A4EC7A2A-1C1B-3302-1D07-295BCEFFDD75}"/>
              </a:ext>
            </a:extLst>
          </p:cNvPr>
          <p:cNvSpPr txBox="1"/>
          <p:nvPr/>
        </p:nvSpPr>
        <p:spPr>
          <a:xfrm>
            <a:off x="768888" y="1791969"/>
            <a:ext cx="6326393" cy="4278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BERT Embeddings</a:t>
            </a:r>
            <a:br>
              <a:rPr lang="en-US" sz="2000" b="1" dirty="0">
                <a:solidFill>
                  <a:schemeClr val="dk1"/>
                </a:solidFill>
                <a:latin typeface="Quicksand"/>
                <a:ea typeface="Quicksand"/>
                <a:cs typeface="Quicksand"/>
                <a:sym typeface="Quicksand"/>
              </a:rPr>
            </a:b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1" dirty="0">
                <a:solidFill>
                  <a:schemeClr val="dk1"/>
                </a:solidFill>
                <a:latin typeface="Quicksand"/>
                <a:ea typeface="Quicksand"/>
                <a:cs typeface="Quicksand"/>
                <a:sym typeface="Quicksand"/>
              </a:rPr>
              <a:t>B</a:t>
            </a:r>
            <a:r>
              <a:rPr lang="en-US" sz="1800" dirty="0">
                <a:solidFill>
                  <a:schemeClr val="dk1"/>
                </a:solidFill>
                <a:latin typeface="Quicksand"/>
                <a:ea typeface="Quicksand"/>
                <a:cs typeface="Quicksand"/>
                <a:sym typeface="Quicksand"/>
              </a:rPr>
              <a:t>idirectional </a:t>
            </a:r>
            <a:r>
              <a:rPr lang="en-US" sz="1800" b="1" dirty="0">
                <a:solidFill>
                  <a:schemeClr val="dk1"/>
                </a:solidFill>
                <a:latin typeface="Quicksand"/>
                <a:ea typeface="Quicksand"/>
                <a:cs typeface="Quicksand"/>
                <a:sym typeface="Quicksand"/>
              </a:rPr>
              <a:t>E</a:t>
            </a:r>
            <a:r>
              <a:rPr lang="en-US" sz="1800" dirty="0">
                <a:solidFill>
                  <a:schemeClr val="dk1"/>
                </a:solidFill>
                <a:latin typeface="Quicksand"/>
                <a:ea typeface="Quicksand"/>
                <a:cs typeface="Quicksand"/>
                <a:sym typeface="Quicksand"/>
              </a:rPr>
              <a:t>ncoder </a:t>
            </a:r>
            <a:r>
              <a:rPr lang="en-US" sz="1800" b="1" dirty="0">
                <a:solidFill>
                  <a:schemeClr val="dk1"/>
                </a:solidFill>
                <a:latin typeface="Quicksand"/>
                <a:ea typeface="Quicksand"/>
                <a:cs typeface="Quicksand"/>
                <a:sym typeface="Quicksand"/>
              </a:rPr>
              <a:t>R</a:t>
            </a:r>
            <a:r>
              <a:rPr lang="en-US" sz="1800" dirty="0">
                <a:solidFill>
                  <a:schemeClr val="dk1"/>
                </a:solidFill>
                <a:latin typeface="Quicksand"/>
                <a:ea typeface="Quicksand"/>
                <a:cs typeface="Quicksand"/>
                <a:sym typeface="Quicksand"/>
              </a:rPr>
              <a:t>epresentations from </a:t>
            </a:r>
            <a:r>
              <a:rPr lang="en-US" sz="1800" b="1" dirty="0">
                <a:solidFill>
                  <a:schemeClr val="dk1"/>
                </a:solidFill>
                <a:latin typeface="Quicksand"/>
                <a:ea typeface="Quicksand"/>
                <a:cs typeface="Quicksand"/>
                <a:sym typeface="Quicksand"/>
              </a:rPr>
              <a:t>T</a:t>
            </a:r>
            <a:r>
              <a:rPr lang="en-US" sz="1800" dirty="0">
                <a:solidFill>
                  <a:schemeClr val="dk1"/>
                </a:solidFill>
                <a:latin typeface="Quicksand"/>
                <a:ea typeface="Quicksand"/>
                <a:cs typeface="Quicksand"/>
                <a:sym typeface="Quicksand"/>
              </a:rPr>
              <a:t>ransformers. </a:t>
            </a:r>
          </a:p>
          <a:p>
            <a:pPr marL="342900" marR="0" lvl="0" indent="-342900" algn="l" rtl="0">
              <a:lnSpc>
                <a:spcPct val="100000"/>
              </a:lnSpc>
              <a:spcBef>
                <a:spcPts val="0"/>
              </a:spcBef>
              <a:spcAft>
                <a:spcPts val="0"/>
              </a:spcAft>
              <a:buClr>
                <a:schemeClr val="dk1"/>
              </a:buClr>
              <a:buSzPts val="1800"/>
              <a:buFont typeface="Arial"/>
              <a:buChar char="•"/>
            </a:pPr>
            <a:endParaRPr lang="en-US" sz="1800"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Employs a similar (self-supervised learning) technique as Word2Vec. Mask 15% of words at random in any given sequence and then try to predict those using the words that are not masked. </a:t>
            </a:r>
          </a:p>
          <a:p>
            <a:pPr marL="342900" marR="0" lvl="0" indent="-342900" algn="l" rtl="0">
              <a:lnSpc>
                <a:spcPct val="100000"/>
              </a:lnSpc>
              <a:spcBef>
                <a:spcPts val="0"/>
              </a:spcBef>
              <a:spcAft>
                <a:spcPts val="0"/>
              </a:spcAft>
              <a:buClr>
                <a:schemeClr val="dk1"/>
              </a:buClr>
              <a:buSzPts val="1800"/>
              <a:buFont typeface="Arial"/>
              <a:buChar char="•"/>
            </a:pPr>
            <a:endParaRPr lang="en-US" sz="1800"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Word2vec is nice but yields static (generic) embeddings for a given word. BERT learns context-dependent representations. This can dramatically improve the predictive performance of, say, a text classifier. </a:t>
            </a:r>
            <a:endParaRPr lang="en-US" sz="1800" b="0" i="0" u="none" strike="noStrike" cap="none" dirty="0">
              <a:solidFill>
                <a:schemeClr val="dk1"/>
              </a:solidFill>
              <a:latin typeface="Quicksand"/>
              <a:ea typeface="Quicksand"/>
              <a:cs typeface="Quicksand"/>
              <a:sym typeface="Quicksand"/>
            </a:endParaRPr>
          </a:p>
        </p:txBody>
      </p:sp>
      <p:pic>
        <p:nvPicPr>
          <p:cNvPr id="7170" name="Picture 2" descr="Bert | Muppet Wiki | Fandom">
            <a:extLst>
              <a:ext uri="{FF2B5EF4-FFF2-40B4-BE49-F238E27FC236}">
                <a16:creationId xmlns:a16="http://schemas.microsoft.com/office/drawing/2014/main" id="{F22CB9C7-DF3D-C546-D53B-27527ACD5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2187614"/>
            <a:ext cx="2254019" cy="375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51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ACE3B43-7B15-8F11-D513-E067939A5534}"/>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0E92BFAE-D49D-6A64-53F0-5A7A18C0D364}"/>
              </a:ext>
            </a:extLst>
          </p:cNvPr>
          <p:cNvSpPr txBox="1"/>
          <p:nvPr/>
        </p:nvSpPr>
        <p:spPr>
          <a:xfrm>
            <a:off x="1252151" y="537511"/>
            <a:ext cx="968769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Common Use Case: Sentence Embeddings</a:t>
            </a:r>
            <a:endParaRPr sz="1400" b="0" i="0" u="none" strike="noStrike" cap="none" dirty="0">
              <a:solidFill>
                <a:srgbClr val="000000"/>
              </a:solidFill>
              <a:latin typeface="Arial"/>
              <a:ea typeface="Arial"/>
              <a:cs typeface="Arial"/>
              <a:sym typeface="Arial"/>
            </a:endParaRPr>
          </a:p>
        </p:txBody>
      </p:sp>
      <p:sp>
        <p:nvSpPr>
          <p:cNvPr id="3" name="Google Shape;110;p2">
            <a:extLst>
              <a:ext uri="{FF2B5EF4-FFF2-40B4-BE49-F238E27FC236}">
                <a16:creationId xmlns:a16="http://schemas.microsoft.com/office/drawing/2014/main" id="{C0FFD78B-6495-BECD-0497-8ED51350F4A7}"/>
              </a:ext>
            </a:extLst>
          </p:cNvPr>
          <p:cNvSpPr txBox="1"/>
          <p:nvPr/>
        </p:nvSpPr>
        <p:spPr>
          <a:xfrm>
            <a:off x="768888" y="1791969"/>
            <a:ext cx="10933117" cy="37240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Mean Pooling of Contextual Word Embeddings</a:t>
            </a:r>
            <a:br>
              <a:rPr lang="en-US" sz="2000" b="1" dirty="0">
                <a:solidFill>
                  <a:schemeClr val="dk1"/>
                </a:solidFill>
                <a:latin typeface="Quicksand"/>
                <a:ea typeface="Quicksand"/>
                <a:cs typeface="Quicksand"/>
                <a:sym typeface="Quicksand"/>
              </a:rPr>
            </a:b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i="0" u="none" strike="noStrike" cap="none" dirty="0">
                <a:solidFill>
                  <a:schemeClr val="dk1"/>
                </a:solidFill>
                <a:latin typeface="Quicksand"/>
                <a:ea typeface="Quicksand"/>
                <a:cs typeface="Quicksand"/>
                <a:sym typeface="Quicksand"/>
              </a:rPr>
              <a:t>For a given </a:t>
            </a:r>
            <a:r>
              <a:rPr lang="en-US" sz="1800" dirty="0">
                <a:solidFill>
                  <a:schemeClr val="dk1"/>
                </a:solidFill>
                <a:latin typeface="Quicksand"/>
                <a:ea typeface="Quicksand"/>
                <a:cs typeface="Quicksand"/>
                <a:sym typeface="Quicksand"/>
              </a:rPr>
              <a:t>sentence, you can extract the contextual word embeddings from *after* the </a:t>
            </a:r>
            <a:r>
              <a:rPr lang="en-US" sz="1800" dirty="0" err="1">
                <a:solidFill>
                  <a:schemeClr val="dk1"/>
                </a:solidFill>
                <a:latin typeface="Quicksand"/>
                <a:ea typeface="Quicksand"/>
                <a:cs typeface="Quicksand"/>
                <a:sym typeface="Quicksand"/>
              </a:rPr>
              <a:t>MultiHeadAttention</a:t>
            </a:r>
            <a:r>
              <a:rPr lang="en-US" sz="1800" dirty="0">
                <a:solidFill>
                  <a:schemeClr val="dk1"/>
                </a:solidFill>
                <a:latin typeface="Quicksand"/>
                <a:ea typeface="Quicksand"/>
                <a:cs typeface="Quicksand"/>
                <a:sym typeface="Quicksand"/>
              </a:rPr>
              <a:t> layers and then average them. </a:t>
            </a:r>
          </a:p>
          <a:p>
            <a:pPr marL="342900" marR="0" lvl="0" indent="-342900" algn="l" rtl="0">
              <a:lnSpc>
                <a:spcPct val="100000"/>
              </a:lnSpc>
              <a:spcBef>
                <a:spcPts val="0"/>
              </a:spcBef>
              <a:spcAft>
                <a:spcPts val="0"/>
              </a:spcAft>
              <a:buClr>
                <a:schemeClr val="dk1"/>
              </a:buClr>
              <a:buSzPts val="1800"/>
              <a:buFont typeface="Arial"/>
              <a:buChar char="•"/>
            </a:pPr>
            <a:endParaRPr lang="en-US" sz="1800" i="0" u="none" strike="noStrike" cap="none" dirty="0">
              <a:solidFill>
                <a:schemeClr val="dk1"/>
              </a:solidFill>
              <a:latin typeface="Quicksand"/>
              <a:ea typeface="Quicksand"/>
              <a:cs typeface="Quicksand"/>
              <a:sym typeface="Quicksand"/>
            </a:endParaRPr>
          </a:p>
          <a:p>
            <a:pPr marR="0" lvl="0" algn="l" rtl="0">
              <a:lnSpc>
                <a:spcPct val="100000"/>
              </a:lnSpc>
              <a:spcBef>
                <a:spcPts val="0"/>
              </a:spcBef>
              <a:spcAft>
                <a:spcPts val="0"/>
              </a:spcAft>
              <a:buClr>
                <a:schemeClr val="dk1"/>
              </a:buClr>
              <a:buSzPts val="1800"/>
            </a:pPr>
            <a:r>
              <a:rPr lang="en-US" sz="1800" b="1" dirty="0">
                <a:solidFill>
                  <a:schemeClr val="dk1"/>
                </a:solidFill>
                <a:latin typeface="Quicksand"/>
                <a:ea typeface="Quicksand"/>
                <a:cs typeface="Quicksand"/>
                <a:sym typeface="Quicksand"/>
              </a:rPr>
              <a:t>Pre-Trained BERT Classifier</a:t>
            </a:r>
          </a:p>
          <a:p>
            <a:pPr marR="0" lvl="0" algn="l" rtl="0">
              <a:lnSpc>
                <a:spcPct val="100000"/>
              </a:lnSpc>
              <a:spcBef>
                <a:spcPts val="0"/>
              </a:spcBef>
              <a:spcAft>
                <a:spcPts val="0"/>
              </a:spcAft>
              <a:buClr>
                <a:schemeClr val="dk1"/>
              </a:buClr>
              <a:buSzPts val="1800"/>
            </a:pPr>
            <a:endParaRPr lang="en-US" sz="1800" i="0" u="none" strike="noStrike" cap="none" dirty="0">
              <a:solidFill>
                <a:schemeClr val="dk1"/>
              </a:solidFill>
              <a:latin typeface="Quicksand"/>
              <a:ea typeface="Quicksand"/>
              <a:cs typeface="Quicksand"/>
              <a:sym typeface="Quicksand"/>
            </a:endParaRPr>
          </a:p>
          <a:p>
            <a:pPr marL="285750" indent="-285750">
              <a:buClr>
                <a:schemeClr val="dk1"/>
              </a:buClr>
              <a:buSzPts val="1800"/>
              <a:buFont typeface="Arial" panose="020B0604020202020204" pitchFamily="34" charset="0"/>
              <a:buChar char="•"/>
            </a:pPr>
            <a:r>
              <a:rPr lang="en-US" sz="1800" dirty="0">
                <a:solidFill>
                  <a:schemeClr val="dk1"/>
                </a:solidFill>
                <a:latin typeface="Quicksand"/>
                <a:ea typeface="Quicksand"/>
                <a:cs typeface="Quicksand"/>
                <a:sym typeface="Quicksand"/>
              </a:rPr>
              <a:t>Or load a pre-trained BERT model’s transformer and embedding layers (backbone / base layers) to pre-process your text and obtain contextual embeddings for a given prediction task.</a:t>
            </a:r>
          </a:p>
          <a:p>
            <a:pPr marL="285750" indent="-285750">
              <a:buClr>
                <a:schemeClr val="dk1"/>
              </a:buClr>
              <a:buSzPts val="1800"/>
              <a:buFont typeface="Arial" panose="020B0604020202020204" pitchFamily="34" charset="0"/>
              <a:buChar char="•"/>
            </a:pPr>
            <a:endParaRPr lang="en-US" sz="1800" dirty="0">
              <a:solidFill>
                <a:schemeClr val="dk1"/>
              </a:solidFill>
              <a:latin typeface="Quicksand"/>
              <a:ea typeface="Quicksand"/>
              <a:cs typeface="Quicksand"/>
              <a:sym typeface="Quicksand"/>
            </a:endParaRPr>
          </a:p>
          <a:p>
            <a:pPr marL="285750" indent="-285750">
              <a:buClr>
                <a:schemeClr val="dk1"/>
              </a:buClr>
              <a:buSzPts val="1800"/>
              <a:buFont typeface="Arial" panose="020B0604020202020204" pitchFamily="34" charset="0"/>
              <a:buChar char="•"/>
            </a:pPr>
            <a:r>
              <a:rPr lang="en-US" sz="1800" dirty="0">
                <a:solidFill>
                  <a:schemeClr val="dk1"/>
                </a:solidFill>
                <a:latin typeface="Quicksand"/>
                <a:ea typeface="Quicksand"/>
                <a:cs typeface="Quicksand"/>
                <a:sym typeface="Quicksand"/>
              </a:rPr>
              <a:t>Or, load the embedding and attention layers, freeze them, and add your Dense layers on top like we did with pre-trained vision models.</a:t>
            </a:r>
          </a:p>
          <a:p>
            <a:pPr marR="0" lvl="0" algn="l" rtl="0">
              <a:lnSpc>
                <a:spcPct val="100000"/>
              </a:lnSpc>
              <a:spcBef>
                <a:spcPts val="0"/>
              </a:spcBef>
              <a:spcAft>
                <a:spcPts val="0"/>
              </a:spcAft>
              <a:buClr>
                <a:schemeClr val="dk1"/>
              </a:buClr>
              <a:buSzPts val="1800"/>
            </a:pPr>
            <a:endParaRPr lang="en-US" sz="1800" i="0" u="none" strike="noStrike" cap="none" dirty="0">
              <a:solidFill>
                <a:schemeClr val="dk1"/>
              </a:solidFill>
              <a:latin typeface="Quicksand"/>
              <a:ea typeface="Quicksand"/>
              <a:cs typeface="Quicksand"/>
              <a:sym typeface="Quicksand"/>
            </a:endParaRPr>
          </a:p>
        </p:txBody>
      </p:sp>
      <p:pic>
        <p:nvPicPr>
          <p:cNvPr id="2" name="Picture 1">
            <a:extLst>
              <a:ext uri="{FF2B5EF4-FFF2-40B4-BE49-F238E27FC236}">
                <a16:creationId xmlns:a16="http://schemas.microsoft.com/office/drawing/2014/main" id="{B8D1E0D6-F1C9-E168-A64A-D645696E1C6C}"/>
              </a:ext>
            </a:extLst>
          </p:cNvPr>
          <p:cNvPicPr>
            <a:picLocks noChangeAspect="1"/>
          </p:cNvPicPr>
          <p:nvPr/>
        </p:nvPicPr>
        <p:blipFill>
          <a:blip r:embed="rId3"/>
          <a:stretch>
            <a:fillRect/>
          </a:stretch>
        </p:blipFill>
        <p:spPr>
          <a:xfrm>
            <a:off x="2641600" y="5516025"/>
            <a:ext cx="6908800" cy="914400"/>
          </a:xfrm>
          <a:prstGeom prst="rect">
            <a:avLst/>
          </a:prstGeom>
        </p:spPr>
      </p:pic>
    </p:spTree>
    <p:extLst>
      <p:ext uri="{BB962C8B-B14F-4D97-AF65-F5344CB8AC3E}">
        <p14:creationId xmlns:p14="http://schemas.microsoft.com/office/powerpoint/2010/main" val="166560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C187892E-4AAE-8B8D-0696-82168BB3BE4B}"/>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CA6846BC-8003-5C65-5623-E022FC8819ED}"/>
              </a:ext>
            </a:extLst>
          </p:cNvPr>
          <p:cNvSpPr txBox="1"/>
          <p:nvPr/>
        </p:nvSpPr>
        <p:spPr>
          <a:xfrm>
            <a:off x="1252151" y="537511"/>
            <a:ext cx="968769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Multi-Head Attention for Other Tasks</a:t>
            </a:r>
            <a:endParaRPr sz="1400" b="0" i="0" u="none" strike="noStrike" cap="none" dirty="0">
              <a:solidFill>
                <a:srgbClr val="000000"/>
              </a:solidFill>
              <a:latin typeface="Arial"/>
              <a:ea typeface="Arial"/>
              <a:cs typeface="Arial"/>
              <a:sym typeface="Arial"/>
            </a:endParaRPr>
          </a:p>
        </p:txBody>
      </p:sp>
      <p:sp>
        <p:nvSpPr>
          <p:cNvPr id="3" name="Google Shape;110;p2">
            <a:extLst>
              <a:ext uri="{FF2B5EF4-FFF2-40B4-BE49-F238E27FC236}">
                <a16:creationId xmlns:a16="http://schemas.microsoft.com/office/drawing/2014/main" id="{DE8A4C5E-894D-3672-AF88-985D4FE39CBD}"/>
              </a:ext>
            </a:extLst>
          </p:cNvPr>
          <p:cNvSpPr txBox="1"/>
          <p:nvPr/>
        </p:nvSpPr>
        <p:spPr>
          <a:xfrm>
            <a:off x="768889" y="1791969"/>
            <a:ext cx="6337968"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Wav2Vec for Audio Understanding</a:t>
            </a:r>
            <a:br>
              <a:rPr lang="en-US" sz="2000" b="1" dirty="0">
                <a:solidFill>
                  <a:schemeClr val="dk1"/>
                </a:solidFill>
                <a:latin typeface="Quicksand"/>
                <a:ea typeface="Quicksand"/>
                <a:cs typeface="Quicksand"/>
                <a:sym typeface="Quicksand"/>
              </a:rPr>
            </a:b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wav2vec also implements a self-supervised learning architecture with random masking of sequence input. </a:t>
            </a:r>
          </a:p>
          <a:p>
            <a:pPr marL="342900" marR="0" lvl="0" indent="-342900" algn="l" rtl="0">
              <a:lnSpc>
                <a:spcPct val="100000"/>
              </a:lnSpc>
              <a:spcBef>
                <a:spcPts val="0"/>
              </a:spcBef>
              <a:spcAft>
                <a:spcPts val="0"/>
              </a:spcAft>
              <a:buClr>
                <a:schemeClr val="dk1"/>
              </a:buClr>
              <a:buSzPts val="1800"/>
              <a:buFont typeface="Arial"/>
              <a:buChar char="•"/>
            </a:pPr>
            <a:endParaRPr lang="en-US" sz="1800"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The model first obtains 1D convolutional feature maps per chunk/segment of raw audio signal (spoken words), yielding sequences of feature maps.</a:t>
            </a:r>
          </a:p>
          <a:p>
            <a:pPr marL="342900" marR="0" lvl="0" indent="-342900" algn="l" rtl="0">
              <a:lnSpc>
                <a:spcPct val="100000"/>
              </a:lnSpc>
              <a:spcBef>
                <a:spcPts val="0"/>
              </a:spcBef>
              <a:spcAft>
                <a:spcPts val="0"/>
              </a:spcAft>
              <a:buClr>
                <a:schemeClr val="dk1"/>
              </a:buClr>
              <a:buSzPts val="1800"/>
              <a:buFont typeface="Arial"/>
              <a:buChar char="•"/>
            </a:pPr>
            <a:endParaRPr lang="en-US" sz="1800"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A random subsample of feature maps is masked, and the model tries to predict them from the feature maps that remain visible. This model then yields audio embeddings highly representative of spoken semantic content in audio. </a:t>
            </a:r>
          </a:p>
        </p:txBody>
      </p:sp>
      <p:pic>
        <p:nvPicPr>
          <p:cNvPr id="10242" name="Picture 2">
            <a:extLst>
              <a:ext uri="{FF2B5EF4-FFF2-40B4-BE49-F238E27FC236}">
                <a16:creationId xmlns:a16="http://schemas.microsoft.com/office/drawing/2014/main" id="{9C629F1D-2E92-4A0B-8C9E-907ADDEDA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602" y="2595332"/>
            <a:ext cx="4565409" cy="239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22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805DEB08-F4D6-868A-68B2-A2BD29529F25}"/>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F9B241B8-AA1F-ADC4-F8B3-7A09FDFC1B03}"/>
              </a:ext>
            </a:extLst>
          </p:cNvPr>
          <p:cNvSpPr txBox="1"/>
          <p:nvPr/>
        </p:nvSpPr>
        <p:spPr>
          <a:xfrm>
            <a:off x="1836516" y="486655"/>
            <a:ext cx="8518967"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Generative Pre-trained Transformers</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C63B4670-C90B-77AD-F36E-5F905B254173}"/>
              </a:ext>
            </a:extLst>
          </p:cNvPr>
          <p:cNvSpPr txBox="1"/>
          <p:nvPr/>
        </p:nvSpPr>
        <p:spPr>
          <a:xfrm>
            <a:off x="550379" y="1789175"/>
            <a:ext cx="5954111" cy="4278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Generative Pre-trained Transformers (GPTs)</a:t>
            </a:r>
            <a:br>
              <a:rPr lang="en-US" sz="2000" b="1" dirty="0">
                <a:solidFill>
                  <a:schemeClr val="dk1"/>
                </a:solidFill>
                <a:latin typeface="Quicksand"/>
                <a:ea typeface="Quicksand"/>
                <a:cs typeface="Quicksand"/>
                <a:sym typeface="Quicksand"/>
              </a:rPr>
            </a:br>
            <a:endParaRPr lang="en-US" sz="1800"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1800" dirty="0">
                <a:solidFill>
                  <a:schemeClr val="dk1"/>
                </a:solidFill>
                <a:latin typeface="Quicksand"/>
                <a:sym typeface="Quicksand"/>
              </a:rPr>
              <a:t>In 2018, not long after “Attention Is All You Need,” OpenAI put out a paper about the efficacy of scaling data and compute with a mixture of basic ingredients: </a:t>
            </a:r>
            <a:r>
              <a:rPr lang="en-US" sz="1800" dirty="0" err="1">
                <a:solidFill>
                  <a:schemeClr val="dk1"/>
                </a:solidFill>
                <a:latin typeface="Quicksand"/>
                <a:sym typeface="Quicksand"/>
              </a:rPr>
              <a:t>i</a:t>
            </a:r>
            <a:r>
              <a:rPr lang="en-US" sz="1800" dirty="0">
                <a:solidFill>
                  <a:schemeClr val="dk1"/>
                </a:solidFill>
                <a:latin typeface="Quicksand"/>
                <a:sym typeface="Quicksand"/>
              </a:rPr>
              <a:t>) vast amounts of highly varied text, ii) a generative language architecture, and iii) transformers (oh, and RLHF).</a:t>
            </a:r>
            <a:br>
              <a:rPr lang="en-US" sz="1800" dirty="0">
                <a:solidFill>
                  <a:schemeClr val="dk1"/>
                </a:solidFill>
                <a:latin typeface="Quicksand"/>
                <a:sym typeface="Quicksand"/>
              </a:rPr>
            </a:br>
            <a:endParaRPr lang="en-US" sz="1800" dirty="0">
              <a:solidFill>
                <a:schemeClr val="dk1"/>
              </a:solidFill>
              <a:latin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sym typeface="Quicksand"/>
              </a:rPr>
              <a:t>GPT-1 (2017) had 117 million parameters trained on 10 million tokens. </a:t>
            </a: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sym typeface="Quicksand"/>
              </a:rPr>
              <a:t>GPT-2 (2018) had 1.5 billion parameters and was trained on 10 billion tokens. </a:t>
            </a: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sym typeface="Quicksand"/>
              </a:rPr>
              <a:t>GPT-3 (2020) had 175 billion parameters and was trained on 300 billion tokens.</a:t>
            </a:r>
          </a:p>
        </p:txBody>
      </p:sp>
      <p:pic>
        <p:nvPicPr>
          <p:cNvPr id="4" name="Picture 3">
            <a:extLst>
              <a:ext uri="{FF2B5EF4-FFF2-40B4-BE49-F238E27FC236}">
                <a16:creationId xmlns:a16="http://schemas.microsoft.com/office/drawing/2014/main" id="{ADBAB9A9-1561-2983-DEC8-6CF60943F934}"/>
              </a:ext>
            </a:extLst>
          </p:cNvPr>
          <p:cNvPicPr>
            <a:picLocks noChangeAspect="1"/>
          </p:cNvPicPr>
          <p:nvPr/>
        </p:nvPicPr>
        <p:blipFill>
          <a:blip r:embed="rId3"/>
          <a:stretch>
            <a:fillRect/>
          </a:stretch>
        </p:blipFill>
        <p:spPr>
          <a:xfrm>
            <a:off x="6597088" y="1946704"/>
            <a:ext cx="5243814" cy="3962996"/>
          </a:xfrm>
          <a:prstGeom prst="rect">
            <a:avLst/>
          </a:prstGeom>
        </p:spPr>
      </p:pic>
    </p:spTree>
    <p:extLst>
      <p:ext uri="{BB962C8B-B14F-4D97-AF65-F5344CB8AC3E}">
        <p14:creationId xmlns:p14="http://schemas.microsoft.com/office/powerpoint/2010/main" val="3552603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AB44D5B-56D7-43F7-A7DD-A536A6ED6D65}"/>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939F8FBE-E290-F137-2850-D078C25AB54D}"/>
              </a:ext>
            </a:extLst>
          </p:cNvPr>
          <p:cNvSpPr txBox="1"/>
          <p:nvPr/>
        </p:nvSpPr>
        <p:spPr>
          <a:xfrm>
            <a:off x="798653" y="423819"/>
            <a:ext cx="10444705"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GPTs (and LLMs Generally) Have Many Problems</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DA8355B6-D3CD-6507-E6C2-255E6BC1ECFE}"/>
              </a:ext>
            </a:extLst>
          </p:cNvPr>
          <p:cNvSpPr txBox="1"/>
          <p:nvPr/>
        </p:nvSpPr>
        <p:spPr>
          <a:xfrm>
            <a:off x="550379" y="1695483"/>
            <a:ext cx="8338978" cy="48320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Various Challenges with LLMs (Among Many Others)</a:t>
            </a:r>
          </a:p>
          <a:p>
            <a:pPr marL="0" marR="0" lvl="0" indent="0" algn="l" rtl="0">
              <a:lnSpc>
                <a:spcPct val="100000"/>
              </a:lnSpc>
              <a:spcBef>
                <a:spcPts val="0"/>
              </a:spcBef>
              <a:spcAft>
                <a:spcPts val="0"/>
              </a:spcAft>
              <a:buClr>
                <a:srgbClr val="000000"/>
              </a:buClr>
              <a:buSzPts val="2000"/>
              <a:buFont typeface="Arial"/>
              <a:buNone/>
            </a:pP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u="sng" dirty="0">
                <a:solidFill>
                  <a:schemeClr val="dk1"/>
                </a:solidFill>
                <a:latin typeface="Quicksand"/>
                <a:sym typeface="Quicksand"/>
              </a:rPr>
              <a:t>Hallucination:</a:t>
            </a:r>
            <a:r>
              <a:rPr lang="en-US" sz="1800" dirty="0">
                <a:solidFill>
                  <a:schemeClr val="dk1"/>
                </a:solidFill>
                <a:latin typeface="Quicksand"/>
                <a:sym typeface="Quicksand"/>
              </a:rPr>
              <a:t> They produce plausible text as output, not necessarily truthful or correct text. Therefore, they are highly dependent on the quality of training data.</a:t>
            </a:r>
          </a:p>
          <a:p>
            <a:pPr marL="342900" marR="0" lvl="0" indent="-342900" algn="l" rtl="0">
              <a:lnSpc>
                <a:spcPct val="100000"/>
              </a:lnSpc>
              <a:spcBef>
                <a:spcPts val="0"/>
              </a:spcBef>
              <a:spcAft>
                <a:spcPts val="0"/>
              </a:spcAft>
              <a:buClr>
                <a:schemeClr val="dk1"/>
              </a:buClr>
              <a:buSzPts val="1800"/>
              <a:buFont typeface="Arial"/>
              <a:buChar char="•"/>
            </a:pPr>
            <a:endParaRPr lang="en-US" sz="1800" dirty="0">
              <a:solidFill>
                <a:schemeClr val="dk1"/>
              </a:solidFill>
              <a:latin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u="sng" dirty="0">
                <a:solidFill>
                  <a:schemeClr val="dk1"/>
                </a:solidFill>
                <a:latin typeface="Quicksand"/>
                <a:sym typeface="Quicksand"/>
              </a:rPr>
              <a:t>Prompt Brittleness:</a:t>
            </a:r>
            <a:r>
              <a:rPr lang="en-US" sz="1800" dirty="0">
                <a:solidFill>
                  <a:schemeClr val="dk1"/>
                </a:solidFill>
                <a:latin typeface="Quicksand"/>
                <a:sym typeface="Quicksand"/>
              </a:rPr>
              <a:t> Rewording a prompt even slightly can lead to considerable changes in model response. For example, if you ask the same question of an LLM in different languages, you could get very different answers (conceptually and semantically)! </a:t>
            </a:r>
          </a:p>
          <a:p>
            <a:pPr marL="342900" marR="0" lvl="0" indent="-342900" algn="l" rtl="0">
              <a:lnSpc>
                <a:spcPct val="100000"/>
              </a:lnSpc>
              <a:spcBef>
                <a:spcPts val="0"/>
              </a:spcBef>
              <a:spcAft>
                <a:spcPts val="0"/>
              </a:spcAft>
              <a:buClr>
                <a:schemeClr val="dk1"/>
              </a:buClr>
              <a:buSzPts val="1800"/>
              <a:buFont typeface="Arial"/>
              <a:buChar char="•"/>
            </a:pPr>
            <a:endParaRPr lang="en-US" sz="1800" dirty="0">
              <a:solidFill>
                <a:schemeClr val="dk1"/>
              </a:solidFill>
              <a:latin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u="sng" dirty="0">
                <a:solidFill>
                  <a:schemeClr val="dk1"/>
                </a:solidFill>
                <a:latin typeface="Quicksand"/>
                <a:sym typeface="Quicksand"/>
              </a:rPr>
              <a:t>Memorization:</a:t>
            </a:r>
            <a:r>
              <a:rPr lang="en-US" sz="1800" b="1" dirty="0">
                <a:solidFill>
                  <a:schemeClr val="dk1"/>
                </a:solidFill>
                <a:latin typeface="Quicksand"/>
                <a:sym typeface="Quicksand"/>
              </a:rPr>
              <a:t> </a:t>
            </a:r>
            <a:r>
              <a:rPr lang="en-US" sz="1800" dirty="0">
                <a:solidFill>
                  <a:schemeClr val="dk1"/>
                </a:solidFill>
                <a:latin typeface="Quicksand"/>
                <a:sym typeface="Quicksand"/>
              </a:rPr>
              <a:t>Assessing the performance of LLMs on various task benchmarks is quite challenging because it is often tough to assess whether the model has seen the problem previously and is merely looking up the answer in training data. This affects whether performance reflects how a model might perform on an entirely new task. </a:t>
            </a:r>
            <a:endParaRPr lang="en-US" sz="1800" u="sng" dirty="0">
              <a:solidFill>
                <a:schemeClr val="dk1"/>
              </a:solidFill>
              <a:latin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endParaRPr lang="en-US" sz="1800" dirty="0">
              <a:solidFill>
                <a:schemeClr val="dk1"/>
              </a:solidFill>
              <a:latin typeface="Quicksand"/>
              <a:sym typeface="Quicksand"/>
            </a:endParaRPr>
          </a:p>
        </p:txBody>
      </p:sp>
      <p:pic>
        <p:nvPicPr>
          <p:cNvPr id="13314" name="Picture 2" descr="The Sisyphus Treadmill: Why we keep falling for rehashed ideas - Darius  Foroux">
            <a:extLst>
              <a:ext uri="{FF2B5EF4-FFF2-40B4-BE49-F238E27FC236}">
                <a16:creationId xmlns:a16="http://schemas.microsoft.com/office/drawing/2014/main" id="{CA044E3F-0934-718A-83D1-DA24DA5B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445" y="2355448"/>
            <a:ext cx="2862805" cy="21471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098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1E861508-488F-139B-237A-A12135213352}"/>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286ED6DA-079B-0673-8BC5-1DE71D265D4A}"/>
              </a:ext>
            </a:extLst>
          </p:cNvPr>
          <p:cNvSpPr txBox="1"/>
          <p:nvPr/>
        </p:nvSpPr>
        <p:spPr>
          <a:xfrm>
            <a:off x="1836516" y="486655"/>
            <a:ext cx="8518967"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Lots of Pre-Trained LLMs Around</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6DD337E6-BB64-F322-2507-4086D73E575C}"/>
              </a:ext>
            </a:extLst>
          </p:cNvPr>
          <p:cNvSpPr txBox="1"/>
          <p:nvPr/>
        </p:nvSpPr>
        <p:spPr>
          <a:xfrm>
            <a:off x="550380" y="1789175"/>
            <a:ext cx="5044534" cy="34778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Loading Pre-trained Models from </a:t>
            </a:r>
            <a:r>
              <a:rPr lang="en-US" sz="2000" b="1" dirty="0" err="1">
                <a:solidFill>
                  <a:schemeClr val="dk1"/>
                </a:solidFill>
                <a:latin typeface="Quicksand"/>
                <a:ea typeface="Quicksand"/>
                <a:cs typeface="Quicksand"/>
                <a:sym typeface="Quicksand"/>
              </a:rPr>
              <a:t>Keras</a:t>
            </a:r>
            <a:r>
              <a:rPr lang="en-US" sz="2000" b="1" dirty="0">
                <a:solidFill>
                  <a:schemeClr val="dk1"/>
                </a:solidFill>
                <a:latin typeface="Quicksand"/>
                <a:ea typeface="Quicksand"/>
                <a:cs typeface="Quicksand"/>
                <a:sym typeface="Quicksand"/>
              </a:rPr>
              <a:t> Hub</a:t>
            </a:r>
          </a:p>
          <a:p>
            <a:pPr marL="0" marR="0" lvl="0" indent="0" algn="l" rtl="0">
              <a:lnSpc>
                <a:spcPct val="100000"/>
              </a:lnSpc>
              <a:spcBef>
                <a:spcPts val="0"/>
              </a:spcBef>
              <a:spcAft>
                <a:spcPts val="0"/>
              </a:spcAft>
              <a:buClr>
                <a:srgbClr val="000000"/>
              </a:buClr>
              <a:buSzPts val="2000"/>
              <a:buFont typeface="Arial"/>
              <a:buNone/>
            </a:pPr>
            <a:endParaRPr lang="en-US" sz="1800"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1800" dirty="0">
                <a:solidFill>
                  <a:schemeClr val="dk1"/>
                </a:solidFill>
                <a:latin typeface="Quicksand"/>
                <a:sym typeface="Quicksand"/>
              </a:rPr>
              <a:t>Check out what is available on the </a:t>
            </a:r>
            <a:r>
              <a:rPr lang="en-US" sz="1800" dirty="0" err="1">
                <a:solidFill>
                  <a:schemeClr val="dk1"/>
                </a:solidFill>
                <a:latin typeface="Quicksand"/>
                <a:sym typeface="Quicksand"/>
              </a:rPr>
              <a:t>Keras</a:t>
            </a:r>
            <a:r>
              <a:rPr lang="en-US" sz="1800" dirty="0">
                <a:solidFill>
                  <a:schemeClr val="dk1"/>
                </a:solidFill>
                <a:latin typeface="Quicksand"/>
                <a:sym typeface="Quicksand"/>
              </a:rPr>
              <a:t> hub. Many open-source and free-to-use models are there, though many are too large for a </a:t>
            </a:r>
            <a:r>
              <a:rPr lang="en-US" sz="1800" dirty="0" err="1">
                <a:solidFill>
                  <a:schemeClr val="dk1"/>
                </a:solidFill>
                <a:latin typeface="Quicksand"/>
                <a:sym typeface="Quicksand"/>
              </a:rPr>
              <a:t>Colab</a:t>
            </a:r>
            <a:r>
              <a:rPr lang="en-US" sz="1800" dirty="0">
                <a:solidFill>
                  <a:schemeClr val="dk1"/>
                </a:solidFill>
                <a:latin typeface="Quicksand"/>
                <a:sym typeface="Quicksand"/>
              </a:rPr>
              <a:t> notebook. </a:t>
            </a:r>
          </a:p>
          <a:p>
            <a:pPr marL="0" marR="0" lvl="0" indent="0" algn="l" rtl="0">
              <a:lnSpc>
                <a:spcPct val="100000"/>
              </a:lnSpc>
              <a:spcBef>
                <a:spcPts val="0"/>
              </a:spcBef>
              <a:spcAft>
                <a:spcPts val="0"/>
              </a:spcAft>
              <a:buClr>
                <a:srgbClr val="000000"/>
              </a:buClr>
              <a:buSzPts val="2000"/>
              <a:buFont typeface="Arial"/>
              <a:buNone/>
            </a:pPr>
            <a:endParaRPr lang="en-US" sz="1800" dirty="0">
              <a:solidFill>
                <a:schemeClr val="dk1"/>
              </a:solidFill>
              <a:latin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1800" dirty="0">
                <a:solidFill>
                  <a:schemeClr val="dk1"/>
                </a:solidFill>
                <a:latin typeface="Quicksand"/>
                <a:sym typeface="Quicksand"/>
              </a:rPr>
              <a:t>Kaggle hosts some of the models. For a given model, you may need to visit Kaggle and create an API key, complete a request form, or agree to terms and conditions.  </a:t>
            </a:r>
          </a:p>
        </p:txBody>
      </p:sp>
      <p:pic>
        <p:nvPicPr>
          <p:cNvPr id="3" name="Picture 2">
            <a:extLst>
              <a:ext uri="{FF2B5EF4-FFF2-40B4-BE49-F238E27FC236}">
                <a16:creationId xmlns:a16="http://schemas.microsoft.com/office/drawing/2014/main" id="{A9F45323-23BF-BB2C-C981-7BB7A5EB0C78}"/>
              </a:ext>
            </a:extLst>
          </p:cNvPr>
          <p:cNvPicPr>
            <a:picLocks noChangeAspect="1"/>
          </p:cNvPicPr>
          <p:nvPr/>
        </p:nvPicPr>
        <p:blipFill>
          <a:blip r:embed="rId3"/>
          <a:stretch>
            <a:fillRect/>
          </a:stretch>
        </p:blipFill>
        <p:spPr>
          <a:xfrm>
            <a:off x="5990016" y="1789175"/>
            <a:ext cx="5651604" cy="4233437"/>
          </a:xfrm>
          <a:prstGeom prst="rect">
            <a:avLst/>
          </a:prstGeom>
        </p:spPr>
      </p:pic>
    </p:spTree>
    <p:extLst>
      <p:ext uri="{BB962C8B-B14F-4D97-AF65-F5344CB8AC3E}">
        <p14:creationId xmlns:p14="http://schemas.microsoft.com/office/powerpoint/2010/main" val="2862992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BBA49D5-4F3A-4653-E781-15937491F75B}"/>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EEF56431-39F9-E72A-229B-564CE7824581}"/>
              </a:ext>
            </a:extLst>
          </p:cNvPr>
          <p:cNvSpPr txBox="1"/>
          <p:nvPr/>
        </p:nvSpPr>
        <p:spPr>
          <a:xfrm>
            <a:off x="798653" y="423819"/>
            <a:ext cx="10444705"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Some Innovations</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948A2307-69A3-B7A0-486A-07014BD4B437}"/>
              </a:ext>
            </a:extLst>
          </p:cNvPr>
          <p:cNvSpPr txBox="1"/>
          <p:nvPr/>
        </p:nvSpPr>
        <p:spPr>
          <a:xfrm>
            <a:off x="566485" y="1558198"/>
            <a:ext cx="11059029" cy="31700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Memory-Augmented Reasoning</a:t>
            </a:r>
          </a:p>
          <a:p>
            <a:pPr marL="0" marR="0" lvl="0" indent="0" algn="l" rtl="0">
              <a:lnSpc>
                <a:spcPct val="100000"/>
              </a:lnSpc>
              <a:spcBef>
                <a:spcPts val="0"/>
              </a:spcBef>
              <a:spcAft>
                <a:spcPts val="0"/>
              </a:spcAft>
              <a:buClr>
                <a:srgbClr val="000000"/>
              </a:buClr>
              <a:buSzPts val="2000"/>
              <a:buFont typeface="Arial"/>
              <a:buNone/>
            </a:pPr>
            <a:endParaRPr lang="en-US" sz="1800" b="0" i="0" u="none" strike="noStrike" cap="none" dirty="0">
              <a:solidFill>
                <a:schemeClr val="dk1"/>
              </a:solidFill>
              <a:latin typeface="Quicksand"/>
              <a:ea typeface="Quicksand"/>
              <a:cs typeface="Quicksand"/>
              <a:sym typeface="Quicksand"/>
            </a:endParaRPr>
          </a:p>
          <a:p>
            <a:pPr marR="0" lvl="0" algn="l" rtl="0">
              <a:lnSpc>
                <a:spcPct val="100000"/>
              </a:lnSpc>
              <a:spcBef>
                <a:spcPts val="0"/>
              </a:spcBef>
              <a:spcAft>
                <a:spcPts val="0"/>
              </a:spcAft>
              <a:buClr>
                <a:schemeClr val="dk1"/>
              </a:buClr>
              <a:buSzPts val="1800"/>
            </a:pPr>
            <a:r>
              <a:rPr lang="en-US" sz="1800" dirty="0">
                <a:solidFill>
                  <a:schemeClr val="dk1"/>
                </a:solidFill>
                <a:latin typeface="Quicksand"/>
                <a:sym typeface="Quicksand"/>
              </a:rPr>
              <a:t>To improve the accuracy and fidelity of model responses, we have them refer to local facts and knowledge rather than just answer based on pre-trained parameters. </a:t>
            </a:r>
          </a:p>
          <a:p>
            <a:pPr marL="342900" marR="0" lvl="0" indent="-342900" algn="l" rtl="0">
              <a:lnSpc>
                <a:spcPct val="100000"/>
              </a:lnSpc>
              <a:spcBef>
                <a:spcPts val="0"/>
              </a:spcBef>
              <a:spcAft>
                <a:spcPts val="0"/>
              </a:spcAft>
              <a:buClr>
                <a:schemeClr val="dk1"/>
              </a:buClr>
              <a:buSzPts val="1800"/>
              <a:buFont typeface="Arial"/>
              <a:buChar char="•"/>
            </a:pPr>
            <a:endParaRPr lang="en-US" sz="1800" u="sng" dirty="0">
              <a:solidFill>
                <a:schemeClr val="dk1"/>
              </a:solidFill>
              <a:latin typeface="Quicksand"/>
              <a:sym typeface="Quicksand"/>
            </a:endParaRPr>
          </a:p>
          <a:p>
            <a:pPr marL="342900" lvl="1" indent="-342900">
              <a:buClr>
                <a:schemeClr val="dk1"/>
              </a:buClr>
              <a:buSzPts val="1800"/>
              <a:buFont typeface="Arial"/>
              <a:buChar char="•"/>
            </a:pPr>
            <a:r>
              <a:rPr lang="en-US" sz="1800" dirty="0">
                <a:solidFill>
                  <a:schemeClr val="dk1"/>
                </a:solidFill>
                <a:latin typeface="Quicksand"/>
                <a:sym typeface="Quicksand"/>
              </a:rPr>
              <a:t>RAG (retrieval augmented generation) implements this idea—we obtain embedded representations of all relevant documents ahead of time and store them. When it comes time to prompt the LLM, we first convert the prompt to an embedding. We then perform a document lookup by comparing the prompt embedding to document embeddings. We then retrieve the top N documents and include them alongside the original prompt. </a:t>
            </a:r>
          </a:p>
          <a:p>
            <a:pPr marL="342900" marR="0" lvl="0" indent="-342900" algn="l" rtl="0">
              <a:lnSpc>
                <a:spcPct val="100000"/>
              </a:lnSpc>
              <a:spcBef>
                <a:spcPts val="0"/>
              </a:spcBef>
              <a:spcAft>
                <a:spcPts val="0"/>
              </a:spcAft>
              <a:buClr>
                <a:schemeClr val="dk1"/>
              </a:buClr>
              <a:buSzPts val="1800"/>
              <a:buFont typeface="Arial"/>
              <a:buChar char="•"/>
            </a:pPr>
            <a:endParaRPr lang="en-US" sz="1800" dirty="0">
              <a:solidFill>
                <a:schemeClr val="dk1"/>
              </a:solidFill>
              <a:latin typeface="Quicksand"/>
              <a:sym typeface="Quicksand"/>
            </a:endParaRPr>
          </a:p>
        </p:txBody>
      </p:sp>
      <p:pic>
        <p:nvPicPr>
          <p:cNvPr id="15362" name="Picture 2" descr="Retrieval Augmented Generation Techniques">
            <a:extLst>
              <a:ext uri="{FF2B5EF4-FFF2-40B4-BE49-F238E27FC236}">
                <a16:creationId xmlns:a16="http://schemas.microsoft.com/office/drawing/2014/main" id="{F3A63E55-3985-3246-1F71-EA493E86DA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509"/>
          <a:stretch/>
        </p:blipFill>
        <p:spPr bwMode="auto">
          <a:xfrm>
            <a:off x="3891170" y="4680408"/>
            <a:ext cx="4409658" cy="17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10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08BA889D-35D9-E3E7-25E9-E91F87D613F6}"/>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E9D72296-16B7-3335-E458-E08B5E165D50}"/>
              </a:ext>
            </a:extLst>
          </p:cNvPr>
          <p:cNvSpPr txBox="1"/>
          <p:nvPr/>
        </p:nvSpPr>
        <p:spPr>
          <a:xfrm>
            <a:off x="798653" y="423819"/>
            <a:ext cx="10444705"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Some Innovations</a:t>
            </a:r>
            <a:endParaRPr sz="1400" b="0" i="0" u="none" strike="noStrike" cap="none" dirty="0">
              <a:solidFill>
                <a:srgbClr val="000000"/>
              </a:solidFill>
              <a:latin typeface="Arial"/>
              <a:ea typeface="Arial"/>
              <a:cs typeface="Arial"/>
              <a:sym typeface="Arial"/>
            </a:endParaRPr>
          </a:p>
        </p:txBody>
      </p:sp>
      <p:pic>
        <p:nvPicPr>
          <p:cNvPr id="17410" name="Picture 2" descr="Standard prompting vs Chain of Thought prompting">
            <a:extLst>
              <a:ext uri="{FF2B5EF4-FFF2-40B4-BE49-F238E27FC236}">
                <a16:creationId xmlns:a16="http://schemas.microsoft.com/office/drawing/2014/main" id="{3006C5DC-7240-B8F6-489F-BB2BDA052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1635" y="2366851"/>
            <a:ext cx="5624464" cy="283018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10;p2">
            <a:extLst>
              <a:ext uri="{FF2B5EF4-FFF2-40B4-BE49-F238E27FC236}">
                <a16:creationId xmlns:a16="http://schemas.microsoft.com/office/drawing/2014/main" id="{6CC48685-7458-22BB-3E90-82BFC6302F62}"/>
              </a:ext>
            </a:extLst>
          </p:cNvPr>
          <p:cNvSpPr txBox="1"/>
          <p:nvPr/>
        </p:nvSpPr>
        <p:spPr>
          <a:xfrm>
            <a:off x="491491" y="1747042"/>
            <a:ext cx="5368876" cy="37548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Guiding Examples (Answers / Reasoning)</a:t>
            </a: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dk1"/>
              </a:solidFill>
              <a:latin typeface="Quicksand"/>
              <a:ea typeface="Quicksand"/>
              <a:cs typeface="Quicksand"/>
              <a:sym typeface="Quicksand"/>
            </a:endParaRPr>
          </a:p>
          <a:p>
            <a:pPr marL="285750" marR="0" lvl="0" indent="-285750" algn="l" rtl="0">
              <a:lnSpc>
                <a:spcPct val="100000"/>
              </a:lnSpc>
              <a:spcBef>
                <a:spcPts val="0"/>
              </a:spcBef>
              <a:spcAft>
                <a:spcPts val="0"/>
              </a:spcAft>
              <a:buClr>
                <a:srgbClr val="000000"/>
              </a:buClr>
              <a:buSzPts val="2000"/>
              <a:buFont typeface="Arial" panose="020B0604020202020204" pitchFamily="34" charset="0"/>
              <a:buChar char="•"/>
            </a:pPr>
            <a:r>
              <a:rPr lang="en-US" sz="1800" u="sng" dirty="0">
                <a:solidFill>
                  <a:schemeClr val="dk1"/>
                </a:solidFill>
                <a:latin typeface="Quicksand"/>
                <a:ea typeface="Quicksand"/>
                <a:cs typeface="Quicksand"/>
                <a:sym typeface="Quicksand"/>
              </a:rPr>
              <a:t>Zero-Shot Prompt:</a:t>
            </a:r>
            <a:r>
              <a:rPr lang="en-US" sz="1800" dirty="0">
                <a:solidFill>
                  <a:schemeClr val="dk1"/>
                </a:solidFill>
                <a:latin typeface="Quicksand"/>
                <a:ea typeface="Quicksand"/>
                <a:cs typeface="Quicksand"/>
                <a:sym typeface="Quicksand"/>
              </a:rPr>
              <a:t> </a:t>
            </a:r>
            <a:r>
              <a:rPr lang="en-US" sz="1800" dirty="0">
                <a:solidFill>
                  <a:schemeClr val="dk1"/>
                </a:solidFill>
                <a:latin typeface="Quicksand"/>
                <a:sym typeface="Quicksand"/>
              </a:rPr>
              <a:t>Ask the question and instruct the model to think through its answer step by step.</a:t>
            </a:r>
          </a:p>
          <a:p>
            <a:pPr marL="285750" indent="-285750">
              <a:buClr>
                <a:schemeClr val="dk1"/>
              </a:buClr>
              <a:buSzPts val="1800"/>
              <a:buFont typeface="Arial" panose="020B0604020202020204" pitchFamily="34" charset="0"/>
              <a:buChar char="•"/>
            </a:pPr>
            <a:endParaRPr lang="en-US" sz="1800" dirty="0">
              <a:solidFill>
                <a:schemeClr val="dk1"/>
              </a:solidFill>
              <a:latin typeface="Quicksand"/>
              <a:ea typeface="Quicksand"/>
              <a:sym typeface="Quicksand"/>
            </a:endParaRPr>
          </a:p>
          <a:p>
            <a:pPr marL="285750" indent="-285750">
              <a:buClr>
                <a:schemeClr val="dk1"/>
              </a:buClr>
              <a:buSzPts val="1800"/>
              <a:buFont typeface="Arial" panose="020B0604020202020204" pitchFamily="34" charset="0"/>
              <a:buChar char="•"/>
            </a:pPr>
            <a:r>
              <a:rPr lang="en-US" sz="1800" u="sng" dirty="0">
                <a:solidFill>
                  <a:schemeClr val="dk1"/>
                </a:solidFill>
                <a:latin typeface="Quicksand"/>
                <a:ea typeface="Quicksand"/>
                <a:cs typeface="Quicksand"/>
                <a:sym typeface="Quicksand"/>
              </a:rPr>
              <a:t>One/Few-Shot Prompt:</a:t>
            </a:r>
            <a:r>
              <a:rPr lang="en-US" sz="1800" b="1" dirty="0">
                <a:solidFill>
                  <a:schemeClr val="dk1"/>
                </a:solidFill>
                <a:latin typeface="Quicksand"/>
                <a:ea typeface="Quicksand"/>
                <a:cs typeface="Quicksand"/>
                <a:sym typeface="Quicksand"/>
              </a:rPr>
              <a:t> </a:t>
            </a:r>
            <a:r>
              <a:rPr lang="en-US" sz="1800" dirty="0">
                <a:solidFill>
                  <a:schemeClr val="dk1"/>
                </a:solidFill>
                <a:latin typeface="Quicksand"/>
                <a:sym typeface="Quicksand"/>
              </a:rPr>
              <a:t>Provide the model with examples of questions and correct example answers.</a:t>
            </a:r>
          </a:p>
          <a:p>
            <a:pPr marL="285750" indent="-285750">
              <a:buClr>
                <a:schemeClr val="dk1"/>
              </a:buClr>
              <a:buSzPts val="1800"/>
              <a:buFont typeface="Arial" panose="020B0604020202020204" pitchFamily="34" charset="0"/>
              <a:buChar char="•"/>
            </a:pPr>
            <a:endParaRPr lang="en-US" sz="1800" dirty="0">
              <a:solidFill>
                <a:schemeClr val="dk1"/>
              </a:solidFill>
              <a:latin typeface="Quicksand"/>
              <a:sym typeface="Quicksand"/>
            </a:endParaRPr>
          </a:p>
          <a:p>
            <a:pPr marL="285750" indent="-285750">
              <a:buClr>
                <a:schemeClr val="dk1"/>
              </a:buClr>
              <a:buSzPts val="1800"/>
              <a:buFont typeface="Arial" panose="020B0604020202020204" pitchFamily="34" charset="0"/>
              <a:buChar char="•"/>
            </a:pPr>
            <a:r>
              <a:rPr lang="en-US" sz="1800" u="sng" dirty="0">
                <a:solidFill>
                  <a:schemeClr val="dk1"/>
                </a:solidFill>
                <a:latin typeface="Quicksand"/>
                <a:sym typeface="Quicksand"/>
              </a:rPr>
              <a:t>One/Few-Shot Chain of Thought:</a:t>
            </a:r>
            <a:r>
              <a:rPr lang="en-US" sz="1800" b="1" dirty="0">
                <a:solidFill>
                  <a:schemeClr val="dk1"/>
                </a:solidFill>
                <a:latin typeface="Quicksand"/>
                <a:sym typeface="Quicksand"/>
              </a:rPr>
              <a:t> </a:t>
            </a:r>
            <a:r>
              <a:rPr lang="en-US" sz="1800" dirty="0">
                <a:solidFill>
                  <a:schemeClr val="dk1"/>
                </a:solidFill>
                <a:latin typeface="Quicksand"/>
                <a:sym typeface="Quicksand"/>
              </a:rPr>
              <a:t>Provide examples of question </a:t>
            </a:r>
            <a:r>
              <a:rPr lang="en-US" sz="1800" dirty="0">
                <a:solidFill>
                  <a:schemeClr val="dk1"/>
                </a:solidFill>
                <a:latin typeface="Quicksand"/>
                <a:sym typeface="Wingdings" pitchFamily="2" charset="2"/>
              </a:rPr>
              <a:t> reasoning process  answer. </a:t>
            </a:r>
            <a:r>
              <a:rPr lang="en-US" sz="1800" dirty="0">
                <a:solidFill>
                  <a:schemeClr val="dk1"/>
                </a:solidFill>
                <a:latin typeface="Quicksand"/>
                <a:sym typeface="Quicksand"/>
              </a:rPr>
              <a:t> </a:t>
            </a:r>
          </a:p>
        </p:txBody>
      </p:sp>
    </p:spTree>
    <p:extLst>
      <p:ext uri="{BB962C8B-B14F-4D97-AF65-F5344CB8AC3E}">
        <p14:creationId xmlns:p14="http://schemas.microsoft.com/office/powerpoint/2010/main" val="20097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07B91AB-1F5B-9995-8ADA-1554F988E5F2}"/>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D6A7B4C6-0EAE-4876-9B8B-DF2FF78C64A7}"/>
              </a:ext>
            </a:extLst>
          </p:cNvPr>
          <p:cNvSpPr txBox="1"/>
          <p:nvPr/>
        </p:nvSpPr>
        <p:spPr>
          <a:xfrm>
            <a:off x="873647" y="576483"/>
            <a:ext cx="10444705"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dirty="0">
                <a:solidFill>
                  <a:schemeClr val="dk1"/>
                </a:solidFill>
                <a:latin typeface="Economica"/>
                <a:ea typeface="Economica"/>
                <a:cs typeface="Economica"/>
                <a:sym typeface="Economica"/>
              </a:rPr>
              <a:t>Recent Architectural Innovations</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CACF62A6-8C30-9981-6806-5DD3451B7FE2}"/>
              </a:ext>
            </a:extLst>
          </p:cNvPr>
          <p:cNvSpPr txBox="1"/>
          <p:nvPr/>
        </p:nvSpPr>
        <p:spPr>
          <a:xfrm>
            <a:off x="566486" y="1859140"/>
            <a:ext cx="5614396" cy="45550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Mixture of Experts</a:t>
            </a:r>
            <a:endParaRPr lang="en-US" sz="1800" dirty="0">
              <a:solidFill>
                <a:schemeClr val="dk1"/>
              </a:solidFill>
              <a:latin typeface="Quicksand"/>
              <a:sym typeface="Quicksand"/>
            </a:endParaRPr>
          </a:p>
          <a:p>
            <a:pPr marR="0" lvl="0" algn="l" rtl="0">
              <a:lnSpc>
                <a:spcPct val="100000"/>
              </a:lnSpc>
              <a:spcBef>
                <a:spcPts val="0"/>
              </a:spcBef>
              <a:spcAft>
                <a:spcPts val="0"/>
              </a:spcAft>
              <a:buClr>
                <a:schemeClr val="dk1"/>
              </a:buClr>
              <a:buSzPts val="1800"/>
            </a:pPr>
            <a:endParaRPr lang="en-US" sz="1800" dirty="0">
              <a:solidFill>
                <a:schemeClr val="dk1"/>
              </a:solidFill>
              <a:latin typeface="Quicksand"/>
              <a:sym typeface="Quicksand"/>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Quicksand"/>
                <a:sym typeface="Quicksand"/>
              </a:rPr>
              <a:t>We have a multiplex design, where the input determines which network component is activated to process and generate a prediction.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1800" dirty="0">
              <a:solidFill>
                <a:schemeClr val="dk1"/>
              </a:solidFill>
              <a:latin typeface="Quicksand"/>
              <a:sym typeface="Quicksand"/>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Quicksand"/>
                <a:sym typeface="Quicksand"/>
              </a:rPr>
              <a:t>Originally, this was ‘hard routing’ (</a:t>
            </a:r>
            <a:r>
              <a:rPr lang="en-US" sz="1800" dirty="0" err="1">
                <a:solidFill>
                  <a:schemeClr val="dk1"/>
                </a:solidFill>
                <a:latin typeface="Quicksand"/>
                <a:sym typeface="Quicksand"/>
              </a:rPr>
              <a:t>softmax</a:t>
            </a:r>
            <a:r>
              <a:rPr lang="en-US" sz="1800" dirty="0">
                <a:solidFill>
                  <a:schemeClr val="dk1"/>
                </a:solidFill>
                <a:latin typeface="Quicksand"/>
                <a:sym typeface="Quicksand"/>
              </a:rPr>
              <a:t> argmax), but more recently, it has become soft routing (just </a:t>
            </a:r>
            <a:r>
              <a:rPr lang="en-US" sz="1800" dirty="0" err="1">
                <a:solidFill>
                  <a:schemeClr val="dk1"/>
                </a:solidFill>
                <a:latin typeface="Quicksand"/>
                <a:sym typeface="Quicksand"/>
              </a:rPr>
              <a:t>softmax</a:t>
            </a:r>
            <a:r>
              <a:rPr lang="en-US" sz="1800" dirty="0">
                <a:solidFill>
                  <a:schemeClr val="dk1"/>
                </a:solidFill>
                <a:latin typeface="Quicksand"/>
                <a:sym typeface="Quicksand"/>
              </a:rPr>
              <a:t>), and we take weighted averages of expert output.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1800" dirty="0">
              <a:solidFill>
                <a:schemeClr val="dk1"/>
              </a:solidFill>
              <a:latin typeface="Quicksand"/>
              <a:sym typeface="Quicksand"/>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Quicksand"/>
                <a:sym typeface="Quicksand"/>
              </a:rPr>
              <a:t>This adds a lot of overhead to the model, so inference is expensive/slow. </a:t>
            </a:r>
            <a:r>
              <a:rPr lang="en-US" sz="1800" dirty="0" err="1">
                <a:solidFill>
                  <a:schemeClr val="dk1"/>
                </a:solidFill>
                <a:latin typeface="Quicksand"/>
                <a:sym typeface="Quicksand"/>
              </a:rPr>
              <a:t>Deepseek</a:t>
            </a:r>
            <a:r>
              <a:rPr lang="en-US" sz="1800" dirty="0">
                <a:solidFill>
                  <a:schemeClr val="dk1"/>
                </a:solidFill>
                <a:latin typeface="Quicksand"/>
                <a:sym typeface="Quicksand"/>
              </a:rPr>
              <a:t> innovated on this and ‘learned’ the routing rule (or its approximation) after training and made a new network that fixes the routing rule. </a:t>
            </a:r>
          </a:p>
        </p:txBody>
      </p:sp>
      <p:pic>
        <p:nvPicPr>
          <p:cNvPr id="19458" name="Picture 2" descr="A Visual Guide to Mixture of Experts (MoE)">
            <a:extLst>
              <a:ext uri="{FF2B5EF4-FFF2-40B4-BE49-F238E27FC236}">
                <a16:creationId xmlns:a16="http://schemas.microsoft.com/office/drawing/2014/main" id="{768A3262-A83B-9B00-F55D-294C4822D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96" y="2270248"/>
            <a:ext cx="5222513" cy="373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333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p:nvPr/>
        </p:nvSpPr>
        <p:spPr>
          <a:xfrm>
            <a:off x="609600" y="586938"/>
            <a:ext cx="10972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Generative Models</a:t>
            </a:r>
            <a:endParaRPr/>
          </a:p>
        </p:txBody>
      </p:sp>
      <p:sp>
        <p:nvSpPr>
          <p:cNvPr id="111" name="Google Shape;111;p3"/>
          <p:cNvSpPr txBox="1"/>
          <p:nvPr/>
        </p:nvSpPr>
        <p:spPr>
          <a:xfrm>
            <a:off x="995679" y="1858752"/>
            <a:ext cx="10200640"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u="sng">
                <a:solidFill>
                  <a:schemeClr val="accent1"/>
                </a:solidFill>
                <a:latin typeface="Arial"/>
                <a:ea typeface="Arial"/>
                <a:cs typeface="Arial"/>
                <a:sym typeface="Arial"/>
              </a:rPr>
              <a:t>Generative Models Have Taken Off</a:t>
            </a:r>
            <a:endParaRPr/>
          </a:p>
          <a:p>
            <a:pPr marL="0" marR="0" lvl="0" indent="0" algn="just" rtl="0">
              <a:spcBef>
                <a:spcPts val="0"/>
              </a:spcBef>
              <a:spcAft>
                <a:spcPts val="0"/>
              </a:spcAft>
              <a:buNone/>
            </a:pPr>
            <a:endParaRPr sz="1800" b="1" u="sng">
              <a:solidFill>
                <a:schemeClr val="accent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Text-to-Image:</a:t>
            </a:r>
            <a:r>
              <a:rPr lang="en-US" sz="1800">
                <a:solidFill>
                  <a:schemeClr val="dk1"/>
                </a:solidFill>
                <a:latin typeface="Arial"/>
                <a:ea typeface="Arial"/>
                <a:cs typeface="Arial"/>
                <a:sym typeface="Arial"/>
              </a:rPr>
              <a:t> Midjourney, Stable Diffusion, DALL-E, etc.</a:t>
            </a:r>
            <a:endParaRPr/>
          </a:p>
          <a:p>
            <a:pPr marL="285750" marR="0" lvl="0" indent="-285750" algn="just"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Audio + Photo to Video: </a:t>
            </a:r>
            <a:r>
              <a:rPr lang="en-US" sz="1800">
                <a:solidFill>
                  <a:schemeClr val="dk1"/>
                </a:solidFill>
                <a:latin typeface="Arial"/>
                <a:ea typeface="Arial"/>
                <a:cs typeface="Arial"/>
                <a:sym typeface="Arial"/>
              </a:rPr>
              <a:t>D-ID</a:t>
            </a:r>
            <a:endParaRPr/>
          </a:p>
          <a:p>
            <a:pPr marL="285750" marR="0" lvl="0" indent="-285750" algn="just"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Text to Voice: </a:t>
            </a:r>
            <a:r>
              <a:rPr lang="en-US" sz="1800">
                <a:solidFill>
                  <a:schemeClr val="dk1"/>
                </a:solidFill>
                <a:latin typeface="Arial"/>
                <a:ea typeface="Arial"/>
                <a:cs typeface="Arial"/>
                <a:sym typeface="Arial"/>
              </a:rPr>
              <a:t>ElevenLabs</a:t>
            </a:r>
            <a:endParaRPr sz="1800">
              <a:solidFill>
                <a:schemeClr val="dk1"/>
              </a:solidFill>
              <a:latin typeface="Arial"/>
              <a:ea typeface="Arial"/>
              <a:cs typeface="Arial"/>
              <a:sym typeface="Arial"/>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pic>
        <p:nvPicPr>
          <p:cNvPr id="112" name="Google Shape;112;p3" descr="How to Create Visually Stunning Images with Midjourney Bot » Dulu Lain  Sekarang Lain"/>
          <p:cNvPicPr preferRelativeResize="0"/>
          <p:nvPr/>
        </p:nvPicPr>
        <p:blipFill rotWithShape="1">
          <a:blip r:embed="rId3">
            <a:alphaModFix/>
          </a:blip>
          <a:srcRect/>
          <a:stretch/>
        </p:blipFill>
        <p:spPr>
          <a:xfrm>
            <a:off x="1136603" y="3772547"/>
            <a:ext cx="4516097" cy="2027226"/>
          </a:xfrm>
          <a:prstGeom prst="rect">
            <a:avLst/>
          </a:prstGeom>
          <a:noFill/>
          <a:ln>
            <a:noFill/>
          </a:ln>
          <a:effectLst>
            <a:outerShdw blurRad="292100" dist="139700" dir="2700000" algn="tl" rotWithShape="0">
              <a:srgbClr val="333333">
                <a:alpha val="64705"/>
              </a:srgbClr>
            </a:outerShdw>
          </a:effectLst>
        </p:spPr>
      </p:pic>
      <p:pic>
        <p:nvPicPr>
          <p:cNvPr id="113" name="Google Shape;113;p3" descr="Dall-E 2: How to Get Early Access - Geekflare"/>
          <p:cNvPicPr preferRelativeResize="0"/>
          <p:nvPr/>
        </p:nvPicPr>
        <p:blipFill rotWithShape="1">
          <a:blip r:embed="rId4">
            <a:alphaModFix/>
          </a:blip>
          <a:srcRect/>
          <a:stretch/>
        </p:blipFill>
        <p:spPr>
          <a:xfrm>
            <a:off x="5966812" y="4822309"/>
            <a:ext cx="4604658" cy="1477328"/>
          </a:xfrm>
          <a:prstGeom prst="rect">
            <a:avLst/>
          </a:prstGeom>
          <a:noFill/>
          <a:ln>
            <a:noFill/>
          </a:ln>
          <a:effectLst>
            <a:outerShdw blurRad="292100" dist="139700" dir="2700000" algn="tl" rotWithShape="0">
              <a:srgbClr val="333333">
                <a:alpha val="64705"/>
              </a:srgbClr>
            </a:outerShdw>
          </a:effectLst>
        </p:spPr>
      </p:pic>
      <p:pic>
        <p:nvPicPr>
          <p:cNvPr id="114" name="Google Shape;114;p3"/>
          <p:cNvPicPr preferRelativeResize="0"/>
          <p:nvPr/>
        </p:nvPicPr>
        <p:blipFill rotWithShape="1">
          <a:blip r:embed="rId5">
            <a:alphaModFix/>
          </a:blip>
          <a:srcRect/>
          <a:stretch/>
        </p:blipFill>
        <p:spPr>
          <a:xfrm>
            <a:off x="8948419" y="3349913"/>
            <a:ext cx="2247900" cy="723900"/>
          </a:xfrm>
          <a:prstGeom prst="rect">
            <a:avLst/>
          </a:prstGeom>
          <a:noFill/>
          <a:ln>
            <a:noFill/>
          </a:ln>
          <a:effectLst>
            <a:outerShdw blurRad="292100" dist="139700" dir="2700000" algn="tl" rotWithShape="0">
              <a:srgbClr val="333333">
                <a:alpha val="64705"/>
              </a:srgbClr>
            </a:outerShdw>
          </a:effectLst>
        </p:spPr>
      </p:pic>
      <p:pic>
        <p:nvPicPr>
          <p:cNvPr id="115" name="Google Shape;115;p3"/>
          <p:cNvPicPr preferRelativeResize="0"/>
          <p:nvPr/>
        </p:nvPicPr>
        <p:blipFill rotWithShape="1">
          <a:blip r:embed="rId6">
            <a:alphaModFix/>
          </a:blip>
          <a:srcRect/>
          <a:stretch/>
        </p:blipFill>
        <p:spPr>
          <a:xfrm>
            <a:off x="7757966" y="3650290"/>
            <a:ext cx="850900" cy="72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Today’s Agenda</a:t>
            </a:r>
            <a:endParaRPr sz="1400" b="0" i="0" u="none" strike="noStrike" cap="none">
              <a:solidFill>
                <a:srgbClr val="000000"/>
              </a:solidFill>
              <a:latin typeface="Arial"/>
              <a:ea typeface="Arial"/>
              <a:cs typeface="Arial"/>
              <a:sym typeface="Arial"/>
            </a:endParaRPr>
          </a:p>
        </p:txBody>
      </p:sp>
      <p:sp>
        <p:nvSpPr>
          <p:cNvPr id="110" name="Google Shape;110;p2"/>
          <p:cNvSpPr txBox="1"/>
          <p:nvPr/>
        </p:nvSpPr>
        <p:spPr>
          <a:xfrm>
            <a:off x="890337" y="2012538"/>
            <a:ext cx="6874568"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Generative Language Models</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A simple auto-regressive language model</a:t>
            </a: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sym typeface="Quicksand"/>
              </a:rPr>
              <a:t>Machine translation</a:t>
            </a: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Arial"/>
                <a:cs typeface="Arial"/>
                <a:sym typeface="Quicksand"/>
              </a:rPr>
              <a:t>Large language models</a:t>
            </a: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Arial"/>
                <a:cs typeface="Arial"/>
                <a:sym typeface="Quicksand"/>
              </a:rPr>
              <a:t>Working with Pre-trained LLMs</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sz="1800" b="1" i="0" u="none" strike="noStrike" cap="none" dirty="0">
              <a:solidFill>
                <a:schemeClr val="dk1"/>
              </a:solidFill>
              <a:latin typeface="Quicksand"/>
              <a:ea typeface="Quicksand"/>
              <a:cs typeface="Quicksand"/>
              <a:sym typeface="Quicksand"/>
            </a:endParaRPr>
          </a:p>
        </p:txBody>
      </p:sp>
      <p:pic>
        <p:nvPicPr>
          <p:cNvPr id="2" name="Picture 2" descr="Build an Effective Meeting Agenda Template | WorkPatterns">
            <a:extLst>
              <a:ext uri="{FF2B5EF4-FFF2-40B4-BE49-F238E27FC236}">
                <a16:creationId xmlns:a16="http://schemas.microsoft.com/office/drawing/2014/main" id="{26E3BE71-E287-1AE5-3DA2-BD4C9CB2D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298" y="2476129"/>
            <a:ext cx="5026702" cy="264294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10;p2">
            <a:extLst>
              <a:ext uri="{FF2B5EF4-FFF2-40B4-BE49-F238E27FC236}">
                <a16:creationId xmlns:a16="http://schemas.microsoft.com/office/drawing/2014/main" id="{39FB88EF-7ACD-1A4B-CBE2-9CDAA6D67D38}"/>
              </a:ext>
            </a:extLst>
          </p:cNvPr>
          <p:cNvSpPr txBox="1"/>
          <p:nvPr/>
        </p:nvSpPr>
        <p:spPr>
          <a:xfrm>
            <a:off x="890337" y="3912264"/>
            <a:ext cx="6874568" cy="12310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Generative Image Models</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Basic ideas</a:t>
            </a: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sym typeface="Quicksand"/>
              </a:rPr>
              <a:t>Some Types of Models (VAEs, GANs)</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sz="1800" b="1" i="0" u="none" strike="noStrike" cap="none" dirty="0">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83273853-4136-D7CE-3293-C267A13035D3}"/>
            </a:ext>
          </a:extLst>
        </p:cNvPr>
        <p:cNvGrpSpPr/>
        <p:nvPr/>
      </p:nvGrpSpPr>
      <p:grpSpPr>
        <a:xfrm>
          <a:off x="0" y="0"/>
          <a:ext cx="0" cy="0"/>
          <a:chOff x="0" y="0"/>
          <a:chExt cx="0" cy="0"/>
        </a:xfrm>
      </p:grpSpPr>
      <p:sp>
        <p:nvSpPr>
          <p:cNvPr id="110" name="Google Shape;110;p2">
            <a:extLst>
              <a:ext uri="{FF2B5EF4-FFF2-40B4-BE49-F238E27FC236}">
                <a16:creationId xmlns:a16="http://schemas.microsoft.com/office/drawing/2014/main" id="{7F9B1C05-38BD-52BC-4168-93EA35C89716}"/>
              </a:ext>
            </a:extLst>
          </p:cNvPr>
          <p:cNvSpPr txBox="1"/>
          <p:nvPr/>
        </p:nvSpPr>
        <p:spPr>
          <a:xfrm>
            <a:off x="949124" y="1851346"/>
            <a:ext cx="10293749" cy="923289"/>
          </a:xfrm>
          <a:prstGeom prst="rect">
            <a:avLst/>
          </a:prstGeom>
          <a:noFill/>
          <a:ln>
            <a:noFill/>
          </a:ln>
        </p:spPr>
        <p:txBody>
          <a:bodyPr spcFirstLastPara="1" wrap="square" lIns="91425" tIns="45700" rIns="91425" bIns="45700" anchor="t" anchorCtr="0">
            <a:spAutoFit/>
          </a:bodyPr>
          <a:lstStyle/>
          <a:p>
            <a:r>
              <a:rPr lang="en-US" sz="1800" dirty="0">
                <a:latin typeface="Quicksand" pitchFamily="2" charset="77"/>
              </a:rPr>
              <a:t>Variational Auto-encoders employ an auto-encoder architecture (similar to our translation case, or the image-sharpening example) to compress and recover the input image. The trick is in the architecture we use to capture the compression. </a:t>
            </a:r>
          </a:p>
        </p:txBody>
      </p:sp>
      <p:pic>
        <p:nvPicPr>
          <p:cNvPr id="3" name="Picture 2" descr="image">
            <a:extLst>
              <a:ext uri="{FF2B5EF4-FFF2-40B4-BE49-F238E27FC236}">
                <a16:creationId xmlns:a16="http://schemas.microsoft.com/office/drawing/2014/main" id="{C64BBE78-50EA-DE1E-D893-E2E934305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503" y="2791134"/>
            <a:ext cx="5550989" cy="22608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a:extLst>
              <a:ext uri="{FF2B5EF4-FFF2-40B4-BE49-F238E27FC236}">
                <a16:creationId xmlns:a16="http://schemas.microsoft.com/office/drawing/2014/main" id="{393E7160-513C-F568-20A7-289432A93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097" y="5324081"/>
            <a:ext cx="5661800" cy="111171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9;p2">
            <a:extLst>
              <a:ext uri="{FF2B5EF4-FFF2-40B4-BE49-F238E27FC236}">
                <a16:creationId xmlns:a16="http://schemas.microsoft.com/office/drawing/2014/main" id="{D7FA6FEF-F79D-F8BD-5279-D4625C133C29}"/>
              </a:ext>
            </a:extLst>
          </p:cNvPr>
          <p:cNvSpPr txBox="1"/>
          <p:nvPr/>
        </p:nvSpPr>
        <p:spPr>
          <a:xfrm>
            <a:off x="1628173" y="586938"/>
            <a:ext cx="8935654"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Generating Images</a:t>
            </a:r>
            <a:r>
              <a:rPr lang="en-US" sz="5400" dirty="0">
                <a:solidFill>
                  <a:schemeClr val="dk1"/>
                </a:solidFill>
                <a:latin typeface="Economica"/>
                <a:ea typeface="Economica"/>
                <a:cs typeface="Economica"/>
                <a:sym typeface="Economica"/>
              </a:rPr>
              <a:t> with</a:t>
            </a:r>
            <a:r>
              <a:rPr lang="en-US" sz="5400" b="0" i="0" u="none" strike="noStrike" cap="none" dirty="0">
                <a:solidFill>
                  <a:schemeClr val="dk1"/>
                </a:solidFill>
                <a:latin typeface="Economica"/>
                <a:ea typeface="Economica"/>
                <a:cs typeface="Economica"/>
                <a:sym typeface="Economica"/>
              </a:rPr>
              <a:t> VAEs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2440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EA329BD2-5A74-A284-8865-4D961A9536DE}"/>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CE262309-DFFE-F0BE-640D-CADD3EA8DF07}"/>
              </a:ext>
            </a:extLst>
          </p:cNvPr>
          <p:cNvSpPr txBox="1"/>
          <p:nvPr/>
        </p:nvSpPr>
        <p:spPr>
          <a:xfrm>
            <a:off x="1628173" y="586938"/>
            <a:ext cx="8935654"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Variational Auto-encoder (VAE)</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DF3E58D9-3E2B-EB38-49BC-316D62D6668E}"/>
              </a:ext>
            </a:extLst>
          </p:cNvPr>
          <p:cNvSpPr txBox="1"/>
          <p:nvPr/>
        </p:nvSpPr>
        <p:spPr>
          <a:xfrm>
            <a:off x="528580" y="1786011"/>
            <a:ext cx="11092402" cy="23390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Mapping Images to a Vector of Latent Distributions</a:t>
            </a:r>
            <a:br>
              <a:rPr lang="en-US" sz="2000" b="1" i="0" u="none" strike="noStrike" cap="none" dirty="0">
                <a:solidFill>
                  <a:schemeClr val="dk1"/>
                </a:solidFill>
                <a:latin typeface="Quicksand"/>
                <a:ea typeface="Quicksand"/>
                <a:cs typeface="Quicksand"/>
                <a:sym typeface="Quicksand"/>
              </a:rPr>
            </a:br>
            <a:endParaRPr lang="en-US" sz="1800" b="0" i="0" u="none" strike="noStrike" cap="none" dirty="0">
              <a:solidFill>
                <a:schemeClr val="dk1"/>
              </a:solidFill>
              <a:latin typeface="Quicksand"/>
              <a:ea typeface="Quicksand"/>
              <a:cs typeface="Quicksand"/>
              <a:sym typeface="Quicksand"/>
            </a:endParaRPr>
          </a:p>
          <a:p>
            <a:pPr marL="285750" indent="-285750">
              <a:buFont typeface="Arial" panose="020B0604020202020204" pitchFamily="34" charset="0"/>
              <a:buChar char="•"/>
            </a:pPr>
            <a:r>
              <a:rPr lang="en-US" sz="1800" dirty="0">
                <a:latin typeface="Quicksand" pitchFamily="2" charset="77"/>
              </a:rPr>
              <a:t>We learn to map each image in our training data to a distribution over latent variables — typically a Gaussian with a learned mean and variance.</a:t>
            </a:r>
            <a:br>
              <a:rPr lang="en-US" sz="1800" dirty="0">
                <a:latin typeface="Quicksand" pitchFamily="2" charset="77"/>
              </a:rPr>
            </a:br>
            <a:r>
              <a:rPr lang="en-US" sz="1800" dirty="0">
                <a:latin typeface="Quicksand" pitchFamily="2" charset="77"/>
              </a:rPr>
              <a:t> </a:t>
            </a:r>
          </a:p>
          <a:p>
            <a:pPr marL="285750" indent="-285750">
              <a:buFont typeface="Arial" panose="020B0604020202020204" pitchFamily="34" charset="0"/>
              <a:buChar char="•"/>
            </a:pPr>
            <a:r>
              <a:rPr lang="en-US" sz="1800" dirty="0">
                <a:latin typeface="Quicksand" pitchFamily="2" charset="77"/>
              </a:rPr>
              <a:t>We do this in a self-supervised way, using an auto-encoder architecture. The model architecture compresses the input image down into a vector that represents mean and variance values in several embedding dimensions and then converts that latent representation back to an image. </a:t>
            </a:r>
          </a:p>
        </p:txBody>
      </p:sp>
      <p:pic>
        <p:nvPicPr>
          <p:cNvPr id="1028" name="Picture 4" descr="Variational autoencoder - Wikipedia">
            <a:extLst>
              <a:ext uri="{FF2B5EF4-FFF2-40B4-BE49-F238E27FC236}">
                <a16:creationId xmlns:a16="http://schemas.microsoft.com/office/drawing/2014/main" id="{B6447EA3-A2F6-D7E8-C38A-62DC1C941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476" y="4274749"/>
            <a:ext cx="5251047" cy="226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581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3CD9D40F-C03F-31C7-9A70-7641679C1ECA}"/>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64FF030A-A9F0-0264-94DA-780F4A76F137}"/>
              </a:ext>
            </a:extLst>
          </p:cNvPr>
          <p:cNvSpPr txBox="1"/>
          <p:nvPr/>
        </p:nvSpPr>
        <p:spPr>
          <a:xfrm>
            <a:off x="2291787" y="586938"/>
            <a:ext cx="7801337"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Conditional VAE (Guiding with Text)</a:t>
            </a:r>
            <a:endParaRPr sz="1400" b="0" i="0" u="none" strike="noStrike" cap="none" dirty="0">
              <a:solidFill>
                <a:srgbClr val="000000"/>
              </a:solidFill>
              <a:latin typeface="Arial"/>
              <a:ea typeface="Arial"/>
              <a:cs typeface="Arial"/>
              <a:sym typeface="Arial"/>
            </a:endParaRPr>
          </a:p>
        </p:txBody>
      </p:sp>
      <p:pic>
        <p:nvPicPr>
          <p:cNvPr id="3076" name="Picture 4" descr="image">
            <a:extLst>
              <a:ext uri="{FF2B5EF4-FFF2-40B4-BE49-F238E27FC236}">
                <a16:creationId xmlns:a16="http://schemas.microsoft.com/office/drawing/2014/main" id="{90292376-3346-7AA6-CB3D-8B6BD1A3F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729" y="4279068"/>
            <a:ext cx="9016537" cy="243493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10;p2">
            <a:extLst>
              <a:ext uri="{FF2B5EF4-FFF2-40B4-BE49-F238E27FC236}">
                <a16:creationId xmlns:a16="http://schemas.microsoft.com/office/drawing/2014/main" id="{AEE4F627-B0A7-5E5C-A93D-14F45D548196}"/>
              </a:ext>
            </a:extLst>
          </p:cNvPr>
          <p:cNvSpPr txBox="1"/>
          <p:nvPr/>
        </p:nvSpPr>
        <p:spPr>
          <a:xfrm>
            <a:off x="949124" y="1946048"/>
            <a:ext cx="10293749" cy="2585283"/>
          </a:xfrm>
          <a:prstGeom prst="rect">
            <a:avLst/>
          </a:prstGeom>
          <a:noFill/>
          <a:ln>
            <a:noFill/>
          </a:ln>
        </p:spPr>
        <p:txBody>
          <a:bodyPr spcFirstLastPara="1" wrap="square" lIns="91425" tIns="45700" rIns="91425" bIns="45700" anchor="t" anchorCtr="0">
            <a:spAutoFit/>
          </a:bodyPr>
          <a:lstStyle/>
          <a:p>
            <a:r>
              <a:rPr lang="en-US" sz="1800" dirty="0">
                <a:latin typeface="Quicksand" pitchFamily="2" charset="77"/>
              </a:rPr>
              <a:t>We train the model by passing it an image along with textual captions. The image is projected into the latent space as a set of means and variances in a way that considers the text (conditional on the text). The decoder then samples from the normal distributions specified at that point in the latent space and attempts to reconstruct the input image, again taking the caption as input. </a:t>
            </a:r>
          </a:p>
          <a:p>
            <a:endParaRPr lang="en-US" sz="1800" dirty="0">
              <a:latin typeface="Quicksand" pitchFamily="2" charset="77"/>
            </a:endParaRPr>
          </a:p>
          <a:p>
            <a:r>
              <a:rPr lang="en-US" sz="1800" dirty="0">
                <a:latin typeface="Quicksand" pitchFamily="2" charset="77"/>
              </a:rPr>
              <a:t>At inference, we drop the encoder and randomly sample from the latent distributional space (synthesize a random vector of values). We use that, along with a textual prompt, to synthesize a new image. </a:t>
            </a:r>
          </a:p>
        </p:txBody>
      </p:sp>
    </p:spTree>
    <p:extLst>
      <p:ext uri="{BB962C8B-B14F-4D97-AF65-F5344CB8AC3E}">
        <p14:creationId xmlns:p14="http://schemas.microsoft.com/office/powerpoint/2010/main" val="1649381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7471ABFF-91B2-5B23-4129-9DE4F52F941A}"/>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224D818E-B50B-5519-DED9-EB9453FC0354}"/>
              </a:ext>
            </a:extLst>
          </p:cNvPr>
          <p:cNvSpPr txBox="1"/>
          <p:nvPr/>
        </p:nvSpPr>
        <p:spPr>
          <a:xfrm>
            <a:off x="1628173" y="586938"/>
            <a:ext cx="8935654"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Encoder Portion</a:t>
            </a: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53171BB8-2511-B058-FEFB-F9CE161F8103}"/>
              </a:ext>
            </a:extLst>
          </p:cNvPr>
          <p:cNvPicPr>
            <a:picLocks noChangeAspect="1"/>
          </p:cNvPicPr>
          <p:nvPr/>
        </p:nvPicPr>
        <p:blipFill>
          <a:blip r:embed="rId3"/>
          <a:stretch>
            <a:fillRect/>
          </a:stretch>
        </p:blipFill>
        <p:spPr>
          <a:xfrm>
            <a:off x="2209800" y="3173230"/>
            <a:ext cx="7772400" cy="2571833"/>
          </a:xfrm>
          <a:prstGeom prst="rect">
            <a:avLst/>
          </a:prstGeom>
        </p:spPr>
      </p:pic>
      <p:sp>
        <p:nvSpPr>
          <p:cNvPr id="3" name="Google Shape;110;p2">
            <a:extLst>
              <a:ext uri="{FF2B5EF4-FFF2-40B4-BE49-F238E27FC236}">
                <a16:creationId xmlns:a16="http://schemas.microsoft.com/office/drawing/2014/main" id="{8A0202C3-44EF-3E07-387E-51E9869B5767}"/>
              </a:ext>
            </a:extLst>
          </p:cNvPr>
          <p:cNvSpPr txBox="1"/>
          <p:nvPr/>
        </p:nvSpPr>
        <p:spPr>
          <a:xfrm>
            <a:off x="1325302" y="1741584"/>
            <a:ext cx="9541395" cy="1200288"/>
          </a:xfrm>
          <a:prstGeom prst="rect">
            <a:avLst/>
          </a:prstGeom>
          <a:noFill/>
          <a:ln>
            <a:noFill/>
          </a:ln>
        </p:spPr>
        <p:txBody>
          <a:bodyPr spcFirstLastPara="1" wrap="square" lIns="91425" tIns="45700" rIns="91425" bIns="45700" anchor="t" anchorCtr="0">
            <a:spAutoFit/>
          </a:bodyPr>
          <a:lstStyle/>
          <a:p>
            <a:r>
              <a:rPr lang="en-US" sz="1800" dirty="0">
                <a:latin typeface="Quicksand" pitchFamily="2" charset="77"/>
              </a:rPr>
              <a:t>The encoder portion takes in the image and compresses it with convolutions (like our image sharpening task). We then have two ‘stand-in’ hidden layers intended to capture a multivariate normal distribution (means and variances associated with each embedding dimension).</a:t>
            </a:r>
          </a:p>
        </p:txBody>
      </p:sp>
    </p:spTree>
    <p:extLst>
      <p:ext uri="{BB962C8B-B14F-4D97-AF65-F5344CB8AC3E}">
        <p14:creationId xmlns:p14="http://schemas.microsoft.com/office/powerpoint/2010/main" val="2695836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4AA0D131-A923-6074-8ABF-09099D4A3585}"/>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F0720B49-810D-AE58-C70C-E06CDDC955DF}"/>
              </a:ext>
            </a:extLst>
          </p:cNvPr>
          <p:cNvSpPr txBox="1"/>
          <p:nvPr/>
        </p:nvSpPr>
        <p:spPr>
          <a:xfrm>
            <a:off x="1628173" y="586938"/>
            <a:ext cx="8935654"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Decoder Portion</a:t>
            </a:r>
            <a:endParaRPr sz="1400" b="0" i="0" u="none" strike="noStrike" cap="none" dirty="0">
              <a:solidFill>
                <a:srgbClr val="000000"/>
              </a:solidFill>
              <a:latin typeface="Arial"/>
              <a:ea typeface="Arial"/>
              <a:cs typeface="Arial"/>
              <a:sym typeface="Arial"/>
            </a:endParaRPr>
          </a:p>
        </p:txBody>
      </p:sp>
      <p:sp>
        <p:nvSpPr>
          <p:cNvPr id="3" name="Google Shape;110;p2">
            <a:extLst>
              <a:ext uri="{FF2B5EF4-FFF2-40B4-BE49-F238E27FC236}">
                <a16:creationId xmlns:a16="http://schemas.microsoft.com/office/drawing/2014/main" id="{BCDB6A07-8E60-CBC0-C750-73E71D171EB0}"/>
              </a:ext>
            </a:extLst>
          </p:cNvPr>
          <p:cNvSpPr txBox="1"/>
          <p:nvPr/>
        </p:nvSpPr>
        <p:spPr>
          <a:xfrm>
            <a:off x="1325301" y="2031910"/>
            <a:ext cx="9541395" cy="646290"/>
          </a:xfrm>
          <a:prstGeom prst="rect">
            <a:avLst/>
          </a:prstGeom>
          <a:noFill/>
          <a:ln>
            <a:noFill/>
          </a:ln>
        </p:spPr>
        <p:txBody>
          <a:bodyPr spcFirstLastPara="1" wrap="square" lIns="91425" tIns="45700" rIns="91425" bIns="45700" anchor="t" anchorCtr="0">
            <a:spAutoFit/>
          </a:bodyPr>
          <a:lstStyle/>
          <a:p>
            <a:r>
              <a:rPr lang="en-US" sz="1800" dirty="0">
                <a:latin typeface="Quicksand" pitchFamily="2" charset="77"/>
              </a:rPr>
              <a:t>The decoder portion takes in a point in the latent distribution and up-samples that into an image. </a:t>
            </a:r>
          </a:p>
        </p:txBody>
      </p:sp>
      <p:pic>
        <p:nvPicPr>
          <p:cNvPr id="4" name="Picture 3">
            <a:extLst>
              <a:ext uri="{FF2B5EF4-FFF2-40B4-BE49-F238E27FC236}">
                <a16:creationId xmlns:a16="http://schemas.microsoft.com/office/drawing/2014/main" id="{70E292CB-1379-ADF0-D455-0B93C360AFEB}"/>
              </a:ext>
            </a:extLst>
          </p:cNvPr>
          <p:cNvPicPr>
            <a:picLocks noChangeAspect="1"/>
          </p:cNvPicPr>
          <p:nvPr/>
        </p:nvPicPr>
        <p:blipFill>
          <a:blip r:embed="rId3"/>
          <a:stretch>
            <a:fillRect/>
          </a:stretch>
        </p:blipFill>
        <p:spPr>
          <a:xfrm>
            <a:off x="2209799" y="3199884"/>
            <a:ext cx="7772400" cy="1430503"/>
          </a:xfrm>
          <a:prstGeom prst="rect">
            <a:avLst/>
          </a:prstGeom>
        </p:spPr>
      </p:pic>
    </p:spTree>
    <p:extLst>
      <p:ext uri="{BB962C8B-B14F-4D97-AF65-F5344CB8AC3E}">
        <p14:creationId xmlns:p14="http://schemas.microsoft.com/office/powerpoint/2010/main" val="963289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609600" y="586938"/>
            <a:ext cx="10972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Generative Adversarial Networks (GANs)</a:t>
            </a:r>
            <a:endParaRPr/>
          </a:p>
        </p:txBody>
      </p:sp>
      <p:sp>
        <p:nvSpPr>
          <p:cNvPr id="122" name="Google Shape;122;p4"/>
          <p:cNvSpPr txBox="1"/>
          <p:nvPr/>
        </p:nvSpPr>
        <p:spPr>
          <a:xfrm>
            <a:off x="995679" y="1858752"/>
            <a:ext cx="10200640"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u="sng">
                <a:solidFill>
                  <a:schemeClr val="accent1"/>
                </a:solidFill>
                <a:latin typeface="Arial"/>
                <a:ea typeface="Arial"/>
                <a:cs typeface="Arial"/>
                <a:sym typeface="Arial"/>
              </a:rPr>
              <a:t>GANs are a Powerful Flexible Tool for Generative Modeling</a:t>
            </a:r>
            <a:endParaRPr/>
          </a:p>
          <a:p>
            <a:pPr marL="0" marR="0" lvl="0" indent="0" algn="just" rtl="0">
              <a:spcBef>
                <a:spcPts val="0"/>
              </a:spcBef>
              <a:spcAft>
                <a:spcPts val="0"/>
              </a:spcAft>
              <a:buNone/>
            </a:pPr>
            <a:endParaRPr sz="1800" b="1" u="sng">
              <a:solidFill>
                <a:schemeClr val="accent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What is a GAN? How do GANs work?</a:t>
            </a:r>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What problems can we address with GANs?</a:t>
            </a:r>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do we implement a GAN?</a:t>
            </a:r>
            <a:endParaRPr/>
          </a:p>
        </p:txBody>
      </p:sp>
      <p:pic>
        <p:nvPicPr>
          <p:cNvPr id="123" name="Google Shape;123;p4"/>
          <p:cNvPicPr preferRelativeResize="0"/>
          <p:nvPr/>
        </p:nvPicPr>
        <p:blipFill rotWithShape="1">
          <a:blip r:embed="rId3">
            <a:alphaModFix/>
          </a:blip>
          <a:srcRect/>
          <a:stretch/>
        </p:blipFill>
        <p:spPr>
          <a:xfrm>
            <a:off x="3132532" y="3867418"/>
            <a:ext cx="5926934" cy="240364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p:nvPr/>
        </p:nvSpPr>
        <p:spPr>
          <a:xfrm>
            <a:off x="609600" y="586938"/>
            <a:ext cx="10972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The Goal</a:t>
            </a:r>
            <a:endParaRPr/>
          </a:p>
        </p:txBody>
      </p:sp>
      <p:pic>
        <p:nvPicPr>
          <p:cNvPr id="129" name="Google Shape;129;p5"/>
          <p:cNvPicPr preferRelativeResize="0"/>
          <p:nvPr/>
        </p:nvPicPr>
        <p:blipFill rotWithShape="1">
          <a:blip r:embed="rId3">
            <a:alphaModFix/>
          </a:blip>
          <a:srcRect/>
          <a:stretch/>
        </p:blipFill>
        <p:spPr>
          <a:xfrm>
            <a:off x="2914650" y="4054806"/>
            <a:ext cx="6362700" cy="2324100"/>
          </a:xfrm>
          <a:prstGeom prst="rect">
            <a:avLst/>
          </a:prstGeom>
          <a:noFill/>
          <a:ln>
            <a:noFill/>
          </a:ln>
        </p:spPr>
      </p:pic>
      <p:sp>
        <p:nvSpPr>
          <p:cNvPr id="130" name="Google Shape;130;p5"/>
          <p:cNvSpPr txBox="1"/>
          <p:nvPr/>
        </p:nvSpPr>
        <p:spPr>
          <a:xfrm>
            <a:off x="995679" y="1858752"/>
            <a:ext cx="10200640"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u="sng">
                <a:solidFill>
                  <a:schemeClr val="accent1"/>
                </a:solidFill>
                <a:latin typeface="Arial"/>
                <a:ea typeface="Arial"/>
                <a:cs typeface="Arial"/>
                <a:sym typeface="Arial"/>
              </a:rPr>
              <a:t>Synthesize Samples That Conform to the Real Data’s Distribution</a:t>
            </a:r>
            <a:endParaRPr/>
          </a:p>
          <a:p>
            <a:pPr marL="0" marR="0" lvl="0" indent="0" algn="just" rtl="0">
              <a:spcBef>
                <a:spcPts val="0"/>
              </a:spcBef>
              <a:spcAft>
                <a:spcPts val="0"/>
              </a:spcAft>
              <a:buNone/>
            </a:pPr>
            <a:endParaRPr sz="1800" b="1" u="sng">
              <a:solidFill>
                <a:schemeClr val="accent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train a network to produce synthetic samples that are indistinguishable from true samples. </a:t>
            </a:r>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More concrete, this means we train a network to learn the probability distribution of real data.</a:t>
            </a:r>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For example, learn the joint probability distribution of pixel values in a set of images.</a:t>
            </a:r>
            <a:endParaRPr/>
          </a:p>
          <a:p>
            <a:pPr marL="285750" marR="0" lvl="0" indent="-285750" algn="just"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So, the resulting network could take a random vector of noise as input, and map it to a synthetic output that looks very similar to real data.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609600" y="586938"/>
            <a:ext cx="10972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Might We Do This?</a:t>
            </a:r>
            <a:endParaRPr/>
          </a:p>
        </p:txBody>
      </p:sp>
      <p:sp>
        <p:nvSpPr>
          <p:cNvPr id="137" name="Google Shape;137;p6"/>
          <p:cNvSpPr txBox="1"/>
          <p:nvPr/>
        </p:nvSpPr>
        <p:spPr>
          <a:xfrm>
            <a:off x="995679" y="2011152"/>
            <a:ext cx="10200600" cy="2308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u="sng" dirty="0">
                <a:solidFill>
                  <a:schemeClr val="accent1"/>
                </a:solidFill>
                <a:latin typeface="Arial"/>
                <a:ea typeface="Arial"/>
                <a:cs typeface="Arial"/>
                <a:sym typeface="Arial"/>
              </a:rPr>
              <a:t>A Neural Net That Produces Image Output</a:t>
            </a:r>
            <a:endParaRPr dirty="0"/>
          </a:p>
          <a:p>
            <a:pPr marL="0" marR="0" lvl="0" indent="0" algn="just" rtl="0">
              <a:spcBef>
                <a:spcPts val="0"/>
              </a:spcBef>
              <a:spcAft>
                <a:spcPts val="0"/>
              </a:spcAft>
              <a:buNone/>
            </a:pPr>
            <a:endParaRPr sz="1800" b="1" u="sng" dirty="0">
              <a:solidFill>
                <a:schemeClr val="accent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Take in a random vector as input, and have it produce image predictions.</a:t>
            </a:r>
            <a:endParaRPr dirty="0"/>
          </a:p>
          <a:p>
            <a:pPr marL="285750" marR="0" lvl="0" indent="-285750" algn="just"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Next, compare those predictions with authentic images. But how? </a:t>
            </a:r>
            <a:endParaRPr dirty="0"/>
          </a:p>
          <a:p>
            <a:pPr marL="285750" marR="0" lvl="0" indent="-285750" algn="just"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We don’t want it to try to predict a specific image, because then it won’t be able to produce new synthetic examples. </a:t>
            </a:r>
            <a:endParaRPr dirty="0"/>
          </a:p>
          <a:p>
            <a:pPr marL="285750" marR="0" lvl="0" indent="-285750" algn="just"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The problem? </a:t>
            </a:r>
            <a:r>
              <a:rPr lang="en-US" sz="1800" b="1" dirty="0">
                <a:solidFill>
                  <a:schemeClr val="dk1"/>
                </a:solidFill>
                <a:latin typeface="Arial"/>
                <a:ea typeface="Arial"/>
                <a:cs typeface="Arial"/>
                <a:sym typeface="Arial"/>
              </a:rPr>
              <a:t>The loss function is highly complicated.  </a:t>
            </a:r>
            <a:endParaRPr dirty="0"/>
          </a:p>
          <a:p>
            <a:pPr marL="285750" marR="0" lvl="0" indent="-285750" algn="just"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A solution… </a:t>
            </a:r>
            <a:endParaRPr dirty="0"/>
          </a:p>
        </p:txBody>
      </p:sp>
      <p:pic>
        <p:nvPicPr>
          <p:cNvPr id="138" name="Google Shape;138;p6"/>
          <p:cNvPicPr preferRelativeResize="0"/>
          <p:nvPr/>
        </p:nvPicPr>
        <p:blipFill rotWithShape="1">
          <a:blip r:embed="rId3">
            <a:alphaModFix/>
          </a:blip>
          <a:srcRect b="53865"/>
          <a:stretch/>
        </p:blipFill>
        <p:spPr>
          <a:xfrm>
            <a:off x="3747572" y="4578365"/>
            <a:ext cx="4696877" cy="17791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p:nvPr/>
        </p:nvSpPr>
        <p:spPr>
          <a:xfrm>
            <a:off x="609600" y="586938"/>
            <a:ext cx="10972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Adversarial Architecture</a:t>
            </a:r>
            <a:endParaRPr/>
          </a:p>
        </p:txBody>
      </p:sp>
      <p:sp>
        <p:nvSpPr>
          <p:cNvPr id="145" name="Google Shape;145;p7"/>
          <p:cNvSpPr txBox="1"/>
          <p:nvPr/>
        </p:nvSpPr>
        <p:spPr>
          <a:xfrm>
            <a:off x="753029" y="1705487"/>
            <a:ext cx="3361168"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u="sng">
                <a:solidFill>
                  <a:schemeClr val="accent1"/>
                </a:solidFill>
                <a:latin typeface="Arial"/>
                <a:ea typeface="Arial"/>
                <a:cs typeface="Arial"/>
                <a:sym typeface="Arial"/>
              </a:rPr>
              <a:t>Discriminator</a:t>
            </a:r>
            <a:endParaRPr/>
          </a:p>
          <a:p>
            <a:pPr marL="0" marR="0" lvl="0" indent="0" algn="just" rtl="0">
              <a:spcBef>
                <a:spcPts val="0"/>
              </a:spcBef>
              <a:spcAft>
                <a:spcPts val="0"/>
              </a:spcAft>
              <a:buNone/>
            </a:pPr>
            <a:endParaRPr sz="1800" b="1" u="sng">
              <a:solidFill>
                <a:schemeClr val="accent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Serves as an adaptive loss function for the generator.</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It’s a throw-away network that is just there to help train the generator.</a:t>
            </a:r>
            <a:endParaRPr/>
          </a:p>
        </p:txBody>
      </p:sp>
      <p:pic>
        <p:nvPicPr>
          <p:cNvPr id="146" name="Google Shape;146;p7"/>
          <p:cNvPicPr preferRelativeResize="0"/>
          <p:nvPr/>
        </p:nvPicPr>
        <p:blipFill rotWithShape="1">
          <a:blip r:embed="rId3">
            <a:alphaModFix/>
          </a:blip>
          <a:srcRect/>
          <a:stretch/>
        </p:blipFill>
        <p:spPr>
          <a:xfrm>
            <a:off x="2211097" y="3736812"/>
            <a:ext cx="5382410" cy="2946376"/>
          </a:xfrm>
          <a:prstGeom prst="rect">
            <a:avLst/>
          </a:prstGeom>
          <a:noFill/>
          <a:ln>
            <a:noFill/>
          </a:ln>
        </p:spPr>
      </p:pic>
      <p:pic>
        <p:nvPicPr>
          <p:cNvPr id="147" name="Google Shape;147;p7"/>
          <p:cNvPicPr preferRelativeResize="0"/>
          <p:nvPr/>
        </p:nvPicPr>
        <p:blipFill rotWithShape="1">
          <a:blip r:embed="rId4">
            <a:alphaModFix/>
          </a:blip>
          <a:srcRect/>
          <a:stretch/>
        </p:blipFill>
        <p:spPr>
          <a:xfrm>
            <a:off x="6063018" y="2106220"/>
            <a:ext cx="5519382" cy="1956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p:nvPr/>
        </p:nvSpPr>
        <p:spPr>
          <a:xfrm>
            <a:off x="609600" y="586938"/>
            <a:ext cx="10972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Adversarial Architecture</a:t>
            </a:r>
            <a:endParaRPr/>
          </a:p>
        </p:txBody>
      </p:sp>
      <p:pic>
        <p:nvPicPr>
          <p:cNvPr id="154" name="Google Shape;154;p8" descr="A second diagram of a generator and discriminator"/>
          <p:cNvPicPr preferRelativeResize="0"/>
          <p:nvPr/>
        </p:nvPicPr>
        <p:blipFill rotWithShape="1">
          <a:blip r:embed="rId3">
            <a:alphaModFix/>
          </a:blip>
          <a:srcRect/>
          <a:stretch/>
        </p:blipFill>
        <p:spPr>
          <a:xfrm>
            <a:off x="2214088" y="1695963"/>
            <a:ext cx="7763823" cy="50119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1B23E3C-75FA-E05F-C302-1678457E5206}"/>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C8A3DFD1-3F5A-C1E8-4B0C-CAC524DCF7A6}"/>
              </a:ext>
            </a:extLst>
          </p:cNvPr>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Generative Language Model</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E92117D8-6526-33BA-887E-CAC8F28174A5}"/>
              </a:ext>
            </a:extLst>
          </p:cNvPr>
          <p:cNvSpPr txBox="1"/>
          <p:nvPr/>
        </p:nvSpPr>
        <p:spPr>
          <a:xfrm>
            <a:off x="890336" y="1940249"/>
            <a:ext cx="10576733"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Training a Generative Language Model</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We train a model to predict the next token given a sequence of observed input tokens.</a:t>
            </a: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The goal is to obtain hidden layers with weights useful for decoding at inference. </a:t>
            </a: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sym typeface="Quicksand"/>
              </a:rPr>
              <a:t>We will </a:t>
            </a:r>
            <a:r>
              <a:rPr lang="en-US" sz="1800" dirty="0">
                <a:solidFill>
                  <a:schemeClr val="dk1"/>
                </a:solidFill>
                <a:latin typeface="Quicksand"/>
                <a:sym typeface="Quicksand"/>
              </a:rPr>
              <a:t>not use this exact model for inference (at least not directly); we will reuse its weights. </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sz="1800" b="1"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endParaRPr lang="en-US" sz="18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99A0A213-63C9-D91B-B89C-FAF06DFFAC9B}"/>
              </a:ext>
            </a:extLst>
          </p:cNvPr>
          <p:cNvPicPr>
            <a:picLocks noChangeAspect="1"/>
          </p:cNvPicPr>
          <p:nvPr/>
        </p:nvPicPr>
        <p:blipFill>
          <a:blip r:embed="rId3"/>
          <a:stretch>
            <a:fillRect/>
          </a:stretch>
        </p:blipFill>
        <p:spPr>
          <a:xfrm>
            <a:off x="3048054" y="3725313"/>
            <a:ext cx="6261295" cy="2329497"/>
          </a:xfrm>
          <a:prstGeom prst="rect">
            <a:avLst/>
          </a:prstGeom>
        </p:spPr>
      </p:pic>
    </p:spTree>
    <p:extLst>
      <p:ext uri="{BB962C8B-B14F-4D97-AF65-F5344CB8AC3E}">
        <p14:creationId xmlns:p14="http://schemas.microsoft.com/office/powerpoint/2010/main" val="1551588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p:nvPr/>
        </p:nvSpPr>
        <p:spPr>
          <a:xfrm>
            <a:off x="609600" y="586938"/>
            <a:ext cx="109728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Conditional GANs</a:t>
            </a:r>
            <a:endParaRPr/>
          </a:p>
        </p:txBody>
      </p:sp>
      <p:sp>
        <p:nvSpPr>
          <p:cNvPr id="161" name="Google Shape;161;p9"/>
          <p:cNvSpPr txBox="1"/>
          <p:nvPr/>
        </p:nvSpPr>
        <p:spPr>
          <a:xfrm>
            <a:off x="753028" y="1705487"/>
            <a:ext cx="10085301"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u="sng">
                <a:solidFill>
                  <a:schemeClr val="accent1"/>
                </a:solidFill>
                <a:latin typeface="Arial"/>
                <a:ea typeface="Arial"/>
                <a:cs typeface="Arial"/>
                <a:sym typeface="Arial"/>
              </a:rPr>
              <a:t>GAN /w Labels as Input Too</a:t>
            </a:r>
            <a:endParaRPr/>
          </a:p>
          <a:p>
            <a:pPr marL="0" marR="0" lvl="0" indent="0" algn="just" rtl="0">
              <a:spcBef>
                <a:spcPts val="0"/>
              </a:spcBef>
              <a:spcAft>
                <a:spcPts val="0"/>
              </a:spcAft>
              <a:buNone/>
            </a:pPr>
            <a:endParaRPr sz="1800" b="1" u="sng">
              <a:solidFill>
                <a:schemeClr val="accent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don’t want our GAN to just learn P(X); it needs to learn P(X|Y).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This is a simple modification; we give two inputs to the generator, a label and a noise vector. So, it tries to produces images that match real images given a particular label, rather than images in general.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End result is a generator that you can pass a noise vector and a label, and it spits out an image of that label. </a:t>
            </a:r>
            <a:endParaRPr/>
          </a:p>
        </p:txBody>
      </p:sp>
      <p:pic>
        <p:nvPicPr>
          <p:cNvPr id="162" name="Google Shape;162;p9" descr="cGAN: Conditional Generative Adversarial Network — How to Gain Control Over  GAN Outputs | by Saul Dobilas | Towards Data Science"/>
          <p:cNvPicPr preferRelativeResize="0"/>
          <p:nvPr/>
        </p:nvPicPr>
        <p:blipFill rotWithShape="1">
          <a:blip r:embed="rId3">
            <a:alphaModFix/>
          </a:blip>
          <a:srcRect/>
          <a:stretch/>
        </p:blipFill>
        <p:spPr>
          <a:xfrm>
            <a:off x="3390899" y="3829001"/>
            <a:ext cx="6717574" cy="26677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7"/>
          <p:cNvSpPr txBox="1"/>
          <p:nvPr/>
        </p:nvSpPr>
        <p:spPr>
          <a:xfrm>
            <a:off x="1750621" y="2828835"/>
            <a:ext cx="8690758"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dk1"/>
                </a:solidFill>
                <a:latin typeface="Economica"/>
                <a:ea typeface="Economica"/>
                <a:cs typeface="Economica"/>
                <a:sym typeface="Economica"/>
              </a:rPr>
              <a:t>Questions?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2BE90D2C-3DBC-A658-3070-9AAD8D6C7400}"/>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766504F4-C137-378E-B20D-B233ABC43E38}"/>
              </a:ext>
            </a:extLst>
          </p:cNvPr>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Generative Language Model</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8E63588A-68C3-0AD4-0AA2-ADA3A0D230BD}"/>
              </a:ext>
            </a:extLst>
          </p:cNvPr>
          <p:cNvSpPr txBox="1"/>
          <p:nvPr/>
        </p:nvSpPr>
        <p:spPr>
          <a:xfrm>
            <a:off x="805961" y="1779611"/>
            <a:ext cx="10576733" cy="23390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Inference with Generative Language Models</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We create a slightly different set of hidden layers and initialize them with the weights we learned in our training model. </a:t>
            </a: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sym typeface="Quicksand"/>
              </a:rPr>
              <a:t>We wrap the new layers with a feedback loop that takes the last prediction and passes it as input to the model again along with the most recent embedding that captures ‘what we’ve done so far’. </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sz="1800" b="1"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endParaRPr lang="en-US" sz="18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53C1E8B-2669-BFC3-B3C2-EBECB34DA0FC}"/>
              </a:ext>
            </a:extLst>
          </p:cNvPr>
          <p:cNvPicPr>
            <a:picLocks noChangeAspect="1"/>
          </p:cNvPicPr>
          <p:nvPr/>
        </p:nvPicPr>
        <p:blipFill>
          <a:blip r:embed="rId3"/>
          <a:stretch>
            <a:fillRect/>
          </a:stretch>
        </p:blipFill>
        <p:spPr>
          <a:xfrm>
            <a:off x="969770" y="3791079"/>
            <a:ext cx="5124557" cy="2265276"/>
          </a:xfrm>
          <a:prstGeom prst="rect">
            <a:avLst/>
          </a:prstGeom>
        </p:spPr>
      </p:pic>
      <p:pic>
        <p:nvPicPr>
          <p:cNvPr id="3" name="Picture 2" descr="Getting Started with Large Language Models: Finetuning [Part 2/3] | by  keithczq | GoPenAI">
            <a:extLst>
              <a:ext uri="{FF2B5EF4-FFF2-40B4-BE49-F238E27FC236}">
                <a16:creationId xmlns:a16="http://schemas.microsoft.com/office/drawing/2014/main" id="{075C8799-F13F-E137-494E-10E081E6A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205" y="3559002"/>
            <a:ext cx="4809459" cy="271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56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3847022-0119-CFD5-1948-5AF7745B6D30}"/>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CF416E8E-D61F-BC18-F364-03557E696936}"/>
              </a:ext>
            </a:extLst>
          </p:cNvPr>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Machine Translation</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69C84FBE-76C7-D744-06D9-9080C7036CB9}"/>
              </a:ext>
            </a:extLst>
          </p:cNvPr>
          <p:cNvSpPr txBox="1"/>
          <p:nvPr/>
        </p:nvSpPr>
        <p:spPr>
          <a:xfrm>
            <a:off x="768888" y="1791969"/>
            <a:ext cx="4514485" cy="4278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Similar Idea with Some Additions</a:t>
            </a:r>
            <a:br>
              <a:rPr lang="en-US" sz="2000" b="1" dirty="0">
                <a:solidFill>
                  <a:schemeClr val="dk1"/>
                </a:solidFill>
                <a:latin typeface="Quicksand"/>
                <a:ea typeface="Quicksand"/>
                <a:cs typeface="Quicksand"/>
                <a:sym typeface="Quicksand"/>
              </a:rPr>
            </a:b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Include an ‘encoder’ that first processes the entire input sequence to obtain an embedded representation of the input text.</a:t>
            </a:r>
            <a:br>
              <a:rPr lang="en-US" sz="1800" dirty="0">
                <a:solidFill>
                  <a:schemeClr val="dk1"/>
                </a:solidFill>
                <a:latin typeface="Quicksand"/>
                <a:ea typeface="Quicksand"/>
                <a:cs typeface="Quicksand"/>
                <a:sym typeface="Quicksand"/>
              </a:rPr>
            </a:br>
            <a:endParaRPr lang="en-US" sz="1800"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We are not just generating ‘plausible’ text </a:t>
            </a:r>
            <a:r>
              <a:rPr lang="en-US" sz="1800" dirty="0">
                <a:solidFill>
                  <a:schemeClr val="dk1"/>
                </a:solidFill>
                <a:latin typeface="Quicksand"/>
                <a:ea typeface="Quicksand"/>
                <a:cs typeface="Quicksand"/>
                <a:sym typeface="Quicksand"/>
              </a:rPr>
              <a:t>now; </a:t>
            </a:r>
            <a:r>
              <a:rPr lang="en-US" sz="1800" b="0" i="0" u="none" strike="noStrike" cap="none" dirty="0">
                <a:solidFill>
                  <a:schemeClr val="dk1"/>
                </a:solidFill>
                <a:latin typeface="Quicksand"/>
                <a:ea typeface="Quicksand"/>
                <a:cs typeface="Quicksand"/>
                <a:sym typeface="Quicksand"/>
              </a:rPr>
              <a:t>we are generating p</a:t>
            </a:r>
            <a:r>
              <a:rPr lang="en-US" sz="1800" dirty="0">
                <a:solidFill>
                  <a:schemeClr val="dk1"/>
                </a:solidFill>
                <a:latin typeface="Quicksand"/>
                <a:ea typeface="Quicksand"/>
                <a:cs typeface="Quicksand"/>
                <a:sym typeface="Quicksand"/>
              </a:rPr>
              <a:t>lausible text that aligns with (i.e., conditioned upon) the input text.</a:t>
            </a:r>
          </a:p>
          <a:p>
            <a:pPr marL="342900" marR="0" lvl="0" indent="-342900" algn="l" rtl="0">
              <a:lnSpc>
                <a:spcPct val="10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Our encoder can be bidirectional, but our decoder must be </a:t>
            </a:r>
            <a:r>
              <a:rPr lang="en-US" sz="1800" b="1" u="sng" dirty="0">
                <a:solidFill>
                  <a:schemeClr val="dk1"/>
                </a:solidFill>
                <a:latin typeface="Quicksand"/>
                <a:ea typeface="Quicksand"/>
                <a:cs typeface="Quicksand"/>
                <a:sym typeface="Quicksand"/>
              </a:rPr>
              <a:t>unidirectional</a:t>
            </a:r>
            <a:r>
              <a:rPr lang="en-US" sz="1800" dirty="0">
                <a:solidFill>
                  <a:schemeClr val="dk1"/>
                </a:solidFill>
                <a:latin typeface="Quicksand"/>
                <a:ea typeface="Quicksand"/>
                <a:cs typeface="Quicksand"/>
                <a:sym typeface="Quicksand"/>
              </a:rPr>
              <a:t>. Why? </a:t>
            </a:r>
            <a:endParaRPr lang="en-US" sz="1800" b="0" i="0" u="none" strike="noStrike" cap="none" dirty="0">
              <a:solidFill>
                <a:schemeClr val="dk1"/>
              </a:solidFill>
              <a:latin typeface="Quicksand"/>
              <a:ea typeface="Quicksand"/>
              <a:cs typeface="Quicksand"/>
              <a:sym typeface="Quicksand"/>
            </a:endParaRPr>
          </a:p>
        </p:txBody>
      </p:sp>
      <p:pic>
        <p:nvPicPr>
          <p:cNvPr id="3076" name="Picture 4" descr="image">
            <a:extLst>
              <a:ext uri="{FF2B5EF4-FFF2-40B4-BE49-F238E27FC236}">
                <a16:creationId xmlns:a16="http://schemas.microsoft.com/office/drawing/2014/main" id="{A6C704E6-B2D8-7E02-61D7-39147ECD5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047" y="2639249"/>
            <a:ext cx="5544065" cy="225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48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A3379197-185A-21C2-F7C9-6CDFCEDF2C10}"/>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344DF86E-29DD-E34F-900E-FE776BBE5FC8}"/>
              </a:ext>
            </a:extLst>
          </p:cNvPr>
          <p:cNvSpPr txBox="1"/>
          <p:nvPr/>
        </p:nvSpPr>
        <p:spPr>
          <a:xfrm>
            <a:off x="1252151" y="537511"/>
            <a:ext cx="968769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Machine Translation with Transformers</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2B69EABD-A1BA-D2BF-8388-B435A0F34A61}"/>
              </a:ext>
            </a:extLst>
          </p:cNvPr>
          <p:cNvSpPr txBox="1"/>
          <p:nvPr/>
        </p:nvSpPr>
        <p:spPr>
          <a:xfrm>
            <a:off x="521752" y="1765436"/>
            <a:ext cx="6184287" cy="4278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Replace RNNs with Transformers</a:t>
            </a:r>
            <a:br>
              <a:rPr lang="en-US" sz="2000" b="1" dirty="0">
                <a:solidFill>
                  <a:schemeClr val="dk1"/>
                </a:solidFill>
                <a:latin typeface="Quicksand"/>
                <a:ea typeface="Quicksand"/>
                <a:cs typeface="Quicksand"/>
                <a:sym typeface="Quicksand"/>
              </a:rPr>
            </a:b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Transformers are an architecture that wraps </a:t>
            </a:r>
            <a:r>
              <a:rPr lang="en-US" sz="1800" dirty="0" err="1">
                <a:solidFill>
                  <a:schemeClr val="dk1"/>
                </a:solidFill>
                <a:latin typeface="Quicksand"/>
                <a:ea typeface="Quicksand"/>
                <a:cs typeface="Quicksand"/>
                <a:sym typeface="Quicksand"/>
              </a:rPr>
              <a:t>MultiHeadAttention</a:t>
            </a:r>
            <a:r>
              <a:rPr lang="en-US" sz="1800" dirty="0">
                <a:solidFill>
                  <a:schemeClr val="dk1"/>
                </a:solidFill>
                <a:latin typeface="Quicksand"/>
                <a:ea typeface="Quicksand"/>
                <a:cs typeface="Quicksand"/>
                <a:sym typeface="Quicksand"/>
              </a:rPr>
              <a:t>(). We have some residual connections inside and some </a:t>
            </a:r>
            <a:r>
              <a:rPr lang="en-US" sz="1800" dirty="0" err="1">
                <a:solidFill>
                  <a:schemeClr val="dk1"/>
                </a:solidFill>
                <a:latin typeface="Quicksand"/>
                <a:ea typeface="Quicksand"/>
                <a:cs typeface="Quicksand"/>
                <a:sym typeface="Quicksand"/>
              </a:rPr>
              <a:t>LayerNormalization</a:t>
            </a:r>
            <a:r>
              <a:rPr lang="en-US" sz="1800" dirty="0">
                <a:solidFill>
                  <a:schemeClr val="dk1"/>
                </a:solidFill>
                <a:latin typeface="Quicksand"/>
                <a:ea typeface="Quicksand"/>
                <a:cs typeface="Quicksand"/>
                <a:sym typeface="Quicksand"/>
              </a:rPr>
              <a:t>() operations, with a couple of Dense layers on the output. </a:t>
            </a:r>
          </a:p>
          <a:p>
            <a:pPr marL="342900" marR="0" lvl="0" indent="-342900" algn="l" rtl="0">
              <a:lnSpc>
                <a:spcPct val="10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We also need to create a special masking layer to prevent the Transformer from looking ahead in the target sequence.</a:t>
            </a:r>
          </a:p>
          <a:p>
            <a:pPr marL="342900" marR="0" lvl="0" indent="-342900" algn="l" rtl="0">
              <a:lnSpc>
                <a:spcPct val="10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dirty="0">
                <a:solidFill>
                  <a:schemeClr val="dk1"/>
                </a:solidFill>
                <a:latin typeface="Quicksand"/>
                <a:ea typeface="Quicksand"/>
                <a:cs typeface="Quicksand"/>
                <a:sym typeface="Quicksand"/>
              </a:rPr>
              <a:t>Our decoder uses cross-attention. It compares the representation of the Spanish output seen thus far to the entire English sequence representation.  </a:t>
            </a:r>
            <a:endParaRPr lang="en-US" sz="1800" b="0" i="0" u="none" strike="noStrike" cap="none" dirty="0">
              <a:solidFill>
                <a:schemeClr val="dk1"/>
              </a:solidFill>
              <a:latin typeface="Quicksand"/>
              <a:ea typeface="Quicksand"/>
              <a:cs typeface="Quicksand"/>
              <a:sym typeface="Quicksand"/>
            </a:endParaRPr>
          </a:p>
        </p:txBody>
      </p:sp>
      <p:pic>
        <p:nvPicPr>
          <p:cNvPr id="5122" name="Picture 2" descr="image">
            <a:extLst>
              <a:ext uri="{FF2B5EF4-FFF2-40B4-BE49-F238E27FC236}">
                <a16:creationId xmlns:a16="http://schemas.microsoft.com/office/drawing/2014/main" id="{8EAB9C3B-A0C5-2787-3CC3-E7AE32C5F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959" y="2137718"/>
            <a:ext cx="4346369" cy="369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86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FFF2035B-5A94-6975-B1F7-DF6CE1F8E8F6}"/>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E67EF53F-E46C-8E4E-A63F-C1524BB33392}"/>
              </a:ext>
            </a:extLst>
          </p:cNvPr>
          <p:cNvSpPr txBox="1"/>
          <p:nvPr/>
        </p:nvSpPr>
        <p:spPr>
          <a:xfrm>
            <a:off x="1252151" y="421764"/>
            <a:ext cx="968769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Brief Note: Sub-classing </a:t>
            </a:r>
            <a:r>
              <a:rPr lang="en-US" sz="5400" dirty="0" err="1">
                <a:solidFill>
                  <a:schemeClr val="dk1"/>
                </a:solidFill>
                <a:latin typeface="Economica"/>
                <a:ea typeface="Economica"/>
                <a:cs typeface="Economica"/>
                <a:sym typeface="Economica"/>
              </a:rPr>
              <a:t>k</a:t>
            </a:r>
            <a:r>
              <a:rPr lang="en-US" sz="5400" b="0" i="0" u="none" strike="noStrike" cap="none" dirty="0" err="1">
                <a:solidFill>
                  <a:schemeClr val="dk1"/>
                </a:solidFill>
                <a:latin typeface="Economica"/>
                <a:ea typeface="Economica"/>
                <a:cs typeface="Economica"/>
                <a:sym typeface="Economica"/>
              </a:rPr>
              <a:t>eras</a:t>
            </a:r>
            <a:r>
              <a:rPr lang="en-US" sz="5400" dirty="0" err="1">
                <a:solidFill>
                  <a:schemeClr val="dk1"/>
                </a:solidFill>
                <a:latin typeface="Economica"/>
                <a:ea typeface="Economica"/>
                <a:cs typeface="Economica"/>
                <a:sym typeface="Economica"/>
              </a:rPr>
              <a:t>.</a:t>
            </a:r>
            <a:r>
              <a:rPr lang="en-US" sz="5400" b="0" i="0" u="none" strike="noStrike" cap="none" dirty="0" err="1">
                <a:solidFill>
                  <a:schemeClr val="dk1"/>
                </a:solidFill>
                <a:latin typeface="Economica"/>
                <a:ea typeface="Economica"/>
                <a:cs typeface="Economica"/>
                <a:sym typeface="Economica"/>
              </a:rPr>
              <a:t>Layer</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F8EFB3A0-A857-CB10-9E79-A1A6CB2B6284}"/>
              </a:ext>
            </a:extLst>
          </p:cNvPr>
          <p:cNvSpPr txBox="1"/>
          <p:nvPr/>
        </p:nvSpPr>
        <p:spPr>
          <a:xfrm>
            <a:off x="521752" y="2112676"/>
            <a:ext cx="4918349" cy="35086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Re-using a Block of Layers and Operations Quite a Bit? Just Declare a Custom Layer</a:t>
            </a:r>
            <a:br>
              <a:rPr lang="en-US" sz="2000" b="1" dirty="0">
                <a:solidFill>
                  <a:schemeClr val="dk1"/>
                </a:solidFill>
                <a:latin typeface="Quicksand"/>
                <a:ea typeface="Quicksand"/>
                <a:cs typeface="Quicksand"/>
                <a:sym typeface="Quicksand"/>
              </a:rPr>
            </a:br>
            <a:endParaRPr lang="en-US" sz="1800" b="0" i="0" u="none" strike="noStrike" cap="none" dirty="0">
              <a:solidFill>
                <a:schemeClr val="dk1"/>
              </a:solidFill>
              <a:latin typeface="Quicksand"/>
              <a:ea typeface="Quicksand"/>
              <a:cs typeface="Quicksand"/>
              <a:sym typeface="Quicksand"/>
            </a:endParaRP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Quicksand"/>
                <a:ea typeface="Quicksand"/>
                <a:cs typeface="Quicksand"/>
                <a:sym typeface="Quicksand"/>
              </a:rPr>
              <a:t>We achieve this by defining our new layer class, which requires an _</a:t>
            </a:r>
            <a:r>
              <a:rPr lang="en-US" sz="1800" b="0" i="0" u="none" strike="noStrike" cap="none" dirty="0" err="1">
                <a:solidFill>
                  <a:schemeClr val="dk1"/>
                </a:solidFill>
                <a:latin typeface="Quicksand"/>
                <a:ea typeface="Quicksand"/>
                <a:cs typeface="Quicksand"/>
                <a:sym typeface="Quicksand"/>
              </a:rPr>
              <a:t>init</a:t>
            </a:r>
            <a:r>
              <a:rPr lang="en-US" sz="1800" b="0" i="0" u="none" strike="noStrike" cap="none" dirty="0">
                <a:solidFill>
                  <a:schemeClr val="dk1"/>
                </a:solidFill>
                <a:latin typeface="Quicksand"/>
                <a:ea typeface="Quicksand"/>
                <a:cs typeface="Quicksand"/>
                <a:sym typeface="Quicksand"/>
              </a:rPr>
              <a:t>_() method (which runs once when the layer is declared in your network) and the call() method, which defines what happens inside the layer and what arguments it expects as input. </a:t>
            </a:r>
          </a:p>
          <a:p>
            <a:pPr marL="285750" marR="0" lvl="0" indent="-285750" algn="l" rtl="0">
              <a:lnSpc>
                <a:spcPct val="100000"/>
              </a:lnSpc>
              <a:spcBef>
                <a:spcPts val="0"/>
              </a:spcBef>
              <a:spcAft>
                <a:spcPts val="0"/>
              </a:spcAft>
              <a:buClr>
                <a:schemeClr val="dk1"/>
              </a:buClr>
              <a:buSzPts val="1800"/>
              <a:buFont typeface="Arial" panose="020B0604020202020204" pitchFamily="34" charset="0"/>
              <a:buChar char="•"/>
            </a:pPr>
            <a:endParaRPr lang="en-US" sz="1800" dirty="0">
              <a:solidFill>
                <a:schemeClr val="dk1"/>
              </a:solidFill>
              <a:latin typeface="Quicksand"/>
              <a:ea typeface="Quicksand"/>
              <a:cs typeface="Quicksand"/>
              <a:sym typeface="Quicksand"/>
            </a:endParaRPr>
          </a:p>
        </p:txBody>
      </p:sp>
      <p:pic>
        <p:nvPicPr>
          <p:cNvPr id="2" name="Picture 1">
            <a:extLst>
              <a:ext uri="{FF2B5EF4-FFF2-40B4-BE49-F238E27FC236}">
                <a16:creationId xmlns:a16="http://schemas.microsoft.com/office/drawing/2014/main" id="{4D692403-658F-BF1B-DB75-40BACFA13BCC}"/>
              </a:ext>
            </a:extLst>
          </p:cNvPr>
          <p:cNvPicPr>
            <a:picLocks noChangeAspect="1"/>
          </p:cNvPicPr>
          <p:nvPr/>
        </p:nvPicPr>
        <p:blipFill>
          <a:blip r:embed="rId3"/>
          <a:stretch>
            <a:fillRect/>
          </a:stretch>
        </p:blipFill>
        <p:spPr>
          <a:xfrm>
            <a:off x="6096000" y="1737155"/>
            <a:ext cx="5360470" cy="4583334"/>
          </a:xfrm>
          <a:prstGeom prst="rect">
            <a:avLst/>
          </a:prstGeom>
        </p:spPr>
      </p:pic>
    </p:spTree>
    <p:extLst>
      <p:ext uri="{BB962C8B-B14F-4D97-AF65-F5344CB8AC3E}">
        <p14:creationId xmlns:p14="http://schemas.microsoft.com/office/powerpoint/2010/main" val="2602294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DD445534-2357-89FD-5184-8FCA9915123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CCBAD0A-1557-3122-E867-5F7D8069C56A}"/>
              </a:ext>
            </a:extLst>
          </p:cNvPr>
          <p:cNvPicPr>
            <a:picLocks noChangeAspect="1"/>
          </p:cNvPicPr>
          <p:nvPr/>
        </p:nvPicPr>
        <p:blipFill>
          <a:blip r:embed="rId3"/>
          <a:stretch>
            <a:fillRect/>
          </a:stretch>
        </p:blipFill>
        <p:spPr>
          <a:xfrm>
            <a:off x="475320" y="590308"/>
            <a:ext cx="6203271" cy="5303949"/>
          </a:xfrm>
          <a:prstGeom prst="rect">
            <a:avLst/>
          </a:prstGeom>
        </p:spPr>
      </p:pic>
      <p:sp>
        <p:nvSpPr>
          <p:cNvPr id="3" name="Google Shape;110;p2">
            <a:extLst>
              <a:ext uri="{FF2B5EF4-FFF2-40B4-BE49-F238E27FC236}">
                <a16:creationId xmlns:a16="http://schemas.microsoft.com/office/drawing/2014/main" id="{731EF580-D27A-F3F3-08A7-31E12E5D4B35}"/>
              </a:ext>
            </a:extLst>
          </p:cNvPr>
          <p:cNvSpPr txBox="1"/>
          <p:nvPr/>
        </p:nvSpPr>
        <p:spPr>
          <a:xfrm>
            <a:off x="7026724" y="816312"/>
            <a:ext cx="4918349" cy="5078273"/>
          </a:xfrm>
          <a:prstGeom prst="rect">
            <a:avLst/>
          </a:prstGeom>
          <a:noFill/>
          <a:ln>
            <a:noFill/>
          </a:ln>
        </p:spPr>
        <p:txBody>
          <a:bodyPr spcFirstLastPara="1" wrap="square" lIns="91425" tIns="45700" rIns="91425" bIns="45700" anchor="t" anchorCtr="0">
            <a:spAutoFit/>
          </a:bodyPr>
          <a:lstStyle/>
          <a:p>
            <a:pPr marL="285750" marR="0" lvl="0" indent="-285750"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Quicksand"/>
                <a:ea typeface="Quicksand"/>
                <a:cs typeface="Quicksand"/>
                <a:sym typeface="Quicksand"/>
              </a:rPr>
              <a:t>The _</a:t>
            </a:r>
            <a:r>
              <a:rPr lang="en-US" sz="1800" dirty="0" err="1">
                <a:solidFill>
                  <a:schemeClr val="dk1"/>
                </a:solidFill>
                <a:latin typeface="Quicksand"/>
                <a:ea typeface="Quicksand"/>
                <a:cs typeface="Quicksand"/>
                <a:sym typeface="Quicksand"/>
              </a:rPr>
              <a:t>init</a:t>
            </a:r>
            <a:r>
              <a:rPr lang="en-US" sz="1800" dirty="0">
                <a:solidFill>
                  <a:schemeClr val="dk1"/>
                </a:solidFill>
                <a:latin typeface="Quicksand"/>
                <a:ea typeface="Quicksand"/>
                <a:cs typeface="Quicksand"/>
                <a:sym typeface="Quicksand"/>
              </a:rPr>
              <a:t>_() method declares what the layer contains (it creates these objects once, rather than instantiate them every time we do a forward pass). They need to be declared objects in memory so </a:t>
            </a:r>
            <a:r>
              <a:rPr lang="en-US" sz="1800" dirty="0" err="1">
                <a:solidFill>
                  <a:schemeClr val="dk1"/>
                </a:solidFill>
                <a:latin typeface="Quicksand"/>
                <a:ea typeface="Quicksand"/>
                <a:cs typeface="Quicksand"/>
                <a:sym typeface="Quicksand"/>
              </a:rPr>
              <a:t>Tensorflow</a:t>
            </a:r>
            <a:r>
              <a:rPr lang="en-US" sz="1800" dirty="0">
                <a:solidFill>
                  <a:schemeClr val="dk1"/>
                </a:solidFill>
                <a:latin typeface="Quicksand"/>
                <a:ea typeface="Quicksand"/>
                <a:cs typeface="Quicksand"/>
                <a:sym typeface="Quicksand"/>
              </a:rPr>
              <a:t> can work with them, calculate gradients, etc. </a:t>
            </a:r>
          </a:p>
          <a:p>
            <a:pPr marL="285750" marR="0" lvl="0" indent="-285750" rtl="0">
              <a:lnSpc>
                <a:spcPct val="100000"/>
              </a:lnSpc>
              <a:spcBef>
                <a:spcPts val="0"/>
              </a:spcBef>
              <a:spcAft>
                <a:spcPts val="0"/>
              </a:spcAft>
              <a:buClr>
                <a:schemeClr val="dk1"/>
              </a:buClr>
              <a:buSzPts val="1800"/>
              <a:buFont typeface="Arial" panose="020B0604020202020204" pitchFamily="34" charset="0"/>
              <a:buChar char="•"/>
            </a:pPr>
            <a:endParaRPr lang="en-US" sz="1800" dirty="0">
              <a:solidFill>
                <a:schemeClr val="dk1"/>
              </a:solidFill>
              <a:latin typeface="Quicksand"/>
              <a:ea typeface="Quicksand"/>
              <a:cs typeface="Quicksand"/>
              <a:sym typeface="Quicksand"/>
            </a:endParaRPr>
          </a:p>
          <a:p>
            <a:pPr marL="285750" marR="0" lvl="0" indent="-285750"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Quicksand"/>
                <a:ea typeface="Quicksand"/>
                <a:cs typeface="Quicksand"/>
                <a:sym typeface="Quicksand"/>
              </a:rPr>
              <a:t>The call() method is the order of operations with those objects when a forward pass occurs. </a:t>
            </a:r>
          </a:p>
          <a:p>
            <a:pPr marL="285750" marR="0" lvl="0" indent="-285750" rtl="0">
              <a:lnSpc>
                <a:spcPct val="100000"/>
              </a:lnSpc>
              <a:spcBef>
                <a:spcPts val="0"/>
              </a:spcBef>
              <a:spcAft>
                <a:spcPts val="0"/>
              </a:spcAft>
              <a:buClr>
                <a:schemeClr val="dk1"/>
              </a:buClr>
              <a:buSzPts val="1800"/>
              <a:buFont typeface="Arial" panose="020B0604020202020204" pitchFamily="34" charset="0"/>
              <a:buChar char="•"/>
            </a:pPr>
            <a:endParaRPr lang="en-US" sz="1800" dirty="0">
              <a:solidFill>
                <a:schemeClr val="dk1"/>
              </a:solidFill>
              <a:latin typeface="Quicksand"/>
              <a:ea typeface="Quicksand"/>
              <a:cs typeface="Quicksand"/>
              <a:sym typeface="Quicksand"/>
            </a:endParaRPr>
          </a:p>
          <a:p>
            <a:pPr marL="285750" marR="0" lvl="0" indent="-285750" rtl="0">
              <a:lnSpc>
                <a:spcPct val="100000"/>
              </a:lnSpc>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Quicksand"/>
                <a:ea typeface="Quicksand"/>
                <a:cs typeface="Quicksand"/>
                <a:sym typeface="Quicksand"/>
              </a:rPr>
              <a:t>We declare several sub-layers and their expected arguments in the _</a:t>
            </a:r>
            <a:r>
              <a:rPr lang="en-US" sz="1800" dirty="0" err="1">
                <a:solidFill>
                  <a:schemeClr val="dk1"/>
                </a:solidFill>
                <a:latin typeface="Quicksand"/>
                <a:ea typeface="Quicksand"/>
                <a:cs typeface="Quicksand"/>
                <a:sym typeface="Quicksand"/>
              </a:rPr>
              <a:t>init</a:t>
            </a:r>
            <a:r>
              <a:rPr lang="en-US" sz="1800" dirty="0">
                <a:solidFill>
                  <a:schemeClr val="dk1"/>
                </a:solidFill>
                <a:latin typeface="Quicksand"/>
                <a:ea typeface="Quicksand"/>
                <a:cs typeface="Quicksand"/>
                <a:sym typeface="Quicksand"/>
              </a:rPr>
              <a:t>()_ layer. We declare the sequence of operations involving those sub-layers in the call() method. </a:t>
            </a:r>
          </a:p>
          <a:p>
            <a:pPr marL="285750" marR="0" lvl="0" indent="-285750" rtl="0">
              <a:lnSpc>
                <a:spcPct val="100000"/>
              </a:lnSpc>
              <a:spcBef>
                <a:spcPts val="0"/>
              </a:spcBef>
              <a:spcAft>
                <a:spcPts val="0"/>
              </a:spcAft>
              <a:buClr>
                <a:schemeClr val="dk1"/>
              </a:buClr>
              <a:buSzPts val="1800"/>
              <a:buFont typeface="Arial" panose="020B0604020202020204" pitchFamily="34" charset="0"/>
              <a:buChar char="•"/>
            </a:pPr>
            <a:endParaRPr lang="en-US" sz="1800" dirty="0">
              <a:solidFill>
                <a:schemeClr val="dk1"/>
              </a:solidFill>
              <a:latin typeface="Quicksand"/>
              <a:ea typeface="Quicksand"/>
              <a:cs typeface="Quicksand"/>
              <a:sym typeface="Quicksand"/>
            </a:endParaRPr>
          </a:p>
        </p:txBody>
      </p:sp>
    </p:spTree>
    <p:extLst>
      <p:ext uri="{BB962C8B-B14F-4D97-AF65-F5344CB8AC3E}">
        <p14:creationId xmlns:p14="http://schemas.microsoft.com/office/powerpoint/2010/main" val="2605956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381AE842-A0C5-E3E8-C5AF-41F5549F3C64}"/>
            </a:ext>
          </a:extLst>
        </p:cNvPr>
        <p:cNvGrpSpPr/>
        <p:nvPr/>
      </p:nvGrpSpPr>
      <p:grpSpPr>
        <a:xfrm>
          <a:off x="0" y="0"/>
          <a:ext cx="0" cy="0"/>
          <a:chOff x="0" y="0"/>
          <a:chExt cx="0" cy="0"/>
        </a:xfrm>
      </p:grpSpPr>
      <p:sp>
        <p:nvSpPr>
          <p:cNvPr id="109" name="Google Shape;109;p2">
            <a:extLst>
              <a:ext uri="{FF2B5EF4-FFF2-40B4-BE49-F238E27FC236}">
                <a16:creationId xmlns:a16="http://schemas.microsoft.com/office/drawing/2014/main" id="{CFCDD9F8-8B40-9923-25DB-6586DF697BA8}"/>
              </a:ext>
            </a:extLst>
          </p:cNvPr>
          <p:cNvSpPr txBox="1"/>
          <p:nvPr/>
        </p:nvSpPr>
        <p:spPr>
          <a:xfrm>
            <a:off x="1252151" y="537511"/>
            <a:ext cx="968769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How Attention is Being Used</a:t>
            </a:r>
            <a:endParaRPr sz="1400" b="0" i="0" u="none" strike="noStrike" cap="none" dirty="0">
              <a:solidFill>
                <a:srgbClr val="000000"/>
              </a:solidFill>
              <a:latin typeface="Arial"/>
              <a:ea typeface="Arial"/>
              <a:cs typeface="Arial"/>
              <a:sym typeface="Arial"/>
            </a:endParaRPr>
          </a:p>
        </p:txBody>
      </p:sp>
      <p:sp>
        <p:nvSpPr>
          <p:cNvPr id="110" name="Google Shape;110;p2">
            <a:extLst>
              <a:ext uri="{FF2B5EF4-FFF2-40B4-BE49-F238E27FC236}">
                <a16:creationId xmlns:a16="http://schemas.microsoft.com/office/drawing/2014/main" id="{0C01067A-597A-C137-F12C-2F8CAB409E77}"/>
              </a:ext>
            </a:extLst>
          </p:cNvPr>
          <p:cNvSpPr txBox="1"/>
          <p:nvPr/>
        </p:nvSpPr>
        <p:spPr>
          <a:xfrm>
            <a:off x="521752" y="1861301"/>
            <a:ext cx="7176507" cy="4185721"/>
          </a:xfrm>
          <a:prstGeom prst="rect">
            <a:avLst/>
          </a:prstGeom>
          <a:noFill/>
          <a:ln>
            <a:noFill/>
          </a:ln>
        </p:spPr>
        <p:txBody>
          <a:bodyPr spcFirstLastPara="1" wrap="square" lIns="91425" tIns="45700" rIns="91425" bIns="45700" anchor="t" anchorCtr="0">
            <a:spAutoFit/>
          </a:bodyPr>
          <a:lstStyle/>
          <a:p>
            <a:pPr algn="l"/>
            <a:r>
              <a:rPr lang="en-US" b="1" i="0" dirty="0">
                <a:solidFill>
                  <a:srgbClr val="1F1F1F"/>
                </a:solidFill>
                <a:effectLst/>
                <a:latin typeface="Roboto" panose="02000000000000000000" pitchFamily="2" charset="0"/>
              </a:rPr>
              <a:t>1. Self-Attention in Spanish Sequence (so far), </a:t>
            </a:r>
            <a:r>
              <a:rPr lang="en-US" i="0" dirty="0">
                <a:solidFill>
                  <a:srgbClr val="1F1F1F"/>
                </a:solidFill>
                <a:effectLst/>
                <a:latin typeface="Roboto" panose="02000000000000000000" pitchFamily="2" charset="0"/>
              </a:rPr>
              <a:t>i.e., with masking.</a:t>
            </a:r>
            <a:br>
              <a:rPr lang="en-US" i="0" dirty="0">
                <a:solidFill>
                  <a:srgbClr val="1F1F1F"/>
                </a:solidFill>
                <a:effectLst/>
                <a:latin typeface="Roboto" panose="02000000000000000000" pitchFamily="2" charset="0"/>
              </a:rPr>
            </a:br>
            <a:endParaRPr lang="en-US" i="0" dirty="0">
              <a:solidFill>
                <a:srgbClr val="1F1F1F"/>
              </a:solidFill>
              <a:effectLst/>
              <a:latin typeface="Roboto" panose="02000000000000000000" pitchFamily="2" charset="0"/>
            </a:endParaRPr>
          </a:p>
          <a:p>
            <a:pPr algn="l"/>
            <a:r>
              <a:rPr lang="en-US" b="1" i="0" dirty="0">
                <a:solidFill>
                  <a:srgbClr val="1F1F1F"/>
                </a:solidFill>
                <a:effectLst/>
                <a:latin typeface="Roboto" panose="02000000000000000000" pitchFamily="2" charset="0"/>
              </a:rPr>
              <a:t>2. Self-Attention in English Sequence (entire sequence).</a:t>
            </a:r>
            <a:r>
              <a:rPr lang="en-US" b="0" i="0" dirty="0">
                <a:solidFill>
                  <a:srgbClr val="1F1F1F"/>
                </a:solidFill>
                <a:effectLst/>
                <a:latin typeface="Roboto" panose="02000000000000000000" pitchFamily="2" charset="0"/>
              </a:rPr>
              <a:t> </a:t>
            </a:r>
            <a:br>
              <a:rPr lang="en-US" b="0" i="0" dirty="0">
                <a:solidFill>
                  <a:srgbClr val="1F1F1F"/>
                </a:solidFill>
                <a:effectLst/>
                <a:latin typeface="Roboto" panose="02000000000000000000" pitchFamily="2" charset="0"/>
              </a:rPr>
            </a:br>
            <a:endParaRPr lang="en-US" b="0" i="0" dirty="0">
              <a:solidFill>
                <a:srgbClr val="1F1F1F"/>
              </a:solidFill>
              <a:effectLst/>
              <a:latin typeface="Roboto" panose="02000000000000000000" pitchFamily="2" charset="0"/>
            </a:endParaRPr>
          </a:p>
          <a:p>
            <a:pPr algn="l"/>
            <a:r>
              <a:rPr lang="en-US" b="1" dirty="0">
                <a:solidFill>
                  <a:srgbClr val="1F1F1F"/>
                </a:solidFill>
                <a:latin typeface="Roboto" panose="02000000000000000000" pitchFamily="2" charset="0"/>
              </a:rPr>
              <a:t>3. C</a:t>
            </a:r>
            <a:r>
              <a:rPr lang="en-US" b="1" i="0" dirty="0">
                <a:solidFill>
                  <a:srgbClr val="1F1F1F"/>
                </a:solidFill>
                <a:effectLst/>
                <a:latin typeface="Roboto" panose="02000000000000000000" pitchFamily="2" charset="0"/>
              </a:rPr>
              <a:t>ross-Attention Comparison</a:t>
            </a:r>
            <a:r>
              <a:rPr lang="en-US" b="1" dirty="0">
                <a:solidFill>
                  <a:srgbClr val="1F1F1F"/>
                </a:solidFill>
                <a:latin typeface="Roboto" panose="02000000000000000000" pitchFamily="2" charset="0"/>
              </a:rPr>
              <a:t>.</a:t>
            </a:r>
            <a:r>
              <a:rPr lang="en-US" b="0" i="0" dirty="0">
                <a:solidFill>
                  <a:srgbClr val="1F1F1F"/>
                </a:solidFill>
                <a:effectLst/>
                <a:latin typeface="Roboto" panose="02000000000000000000" pitchFamily="2" charset="0"/>
              </a:rPr>
              <a:t> </a:t>
            </a:r>
            <a:endParaRPr lang="en-US" dirty="0">
              <a:solidFill>
                <a:srgbClr val="1F1F1F"/>
              </a:solidFill>
              <a:latin typeface="Roboto" panose="02000000000000000000" pitchFamily="2" charset="0"/>
            </a:endParaRPr>
          </a:p>
          <a:p>
            <a:pPr lvl="2"/>
            <a:endParaRPr lang="en-US" b="1" i="0" dirty="0">
              <a:solidFill>
                <a:srgbClr val="1F1F1F"/>
              </a:solidFill>
              <a:effectLst/>
              <a:latin typeface="Roboto" panose="02000000000000000000" pitchFamily="2" charset="0"/>
            </a:endParaRPr>
          </a:p>
          <a:p>
            <a:pPr marL="342900" lvl="4" indent="-342900">
              <a:buFont typeface="+mj-lt"/>
              <a:buAutoNum type="alphaLcPeriod"/>
            </a:pPr>
            <a:r>
              <a:rPr lang="en-US" b="1" i="0" dirty="0">
                <a:solidFill>
                  <a:srgbClr val="1F1F1F"/>
                </a:solidFill>
                <a:effectLst/>
                <a:latin typeface="Roboto" panose="02000000000000000000" pitchFamily="2" charset="0"/>
              </a:rPr>
              <a:t>Query:</a:t>
            </a:r>
            <a:r>
              <a:rPr lang="en-US" b="0" i="0" dirty="0">
                <a:solidFill>
                  <a:srgbClr val="1F1F1F"/>
                </a:solidFill>
                <a:effectLst/>
                <a:latin typeface="Roboto" panose="02000000000000000000" pitchFamily="2" charset="0"/>
              </a:rPr>
              <a:t> The attended representation of the Spanish sequence (generated so far) acts as the query. "Given what I've generated in Spanish already, what information from the English sentence is most relevant to predicting the next word?”</a:t>
            </a:r>
            <a:br>
              <a:rPr lang="en-US" b="0" i="0" dirty="0">
                <a:solidFill>
                  <a:srgbClr val="1F1F1F"/>
                </a:solidFill>
                <a:effectLst/>
                <a:latin typeface="Roboto" panose="02000000000000000000" pitchFamily="2" charset="0"/>
              </a:rPr>
            </a:br>
            <a:endParaRPr lang="en-US" dirty="0">
              <a:solidFill>
                <a:srgbClr val="1F1F1F"/>
              </a:solidFill>
              <a:latin typeface="Roboto" panose="02000000000000000000" pitchFamily="2" charset="0"/>
            </a:endParaRPr>
          </a:p>
          <a:p>
            <a:pPr marL="342900" lvl="4" indent="-342900">
              <a:buFont typeface="+mj-lt"/>
              <a:buAutoNum type="alphaLcPeriod"/>
            </a:pPr>
            <a:r>
              <a:rPr lang="en-US" b="1" i="0" dirty="0">
                <a:solidFill>
                  <a:srgbClr val="1F1F1F"/>
                </a:solidFill>
                <a:effectLst/>
                <a:latin typeface="Roboto" panose="02000000000000000000" pitchFamily="2" charset="0"/>
              </a:rPr>
              <a:t>Key and Value:</a:t>
            </a:r>
            <a:r>
              <a:rPr lang="en-US" b="0" i="0" dirty="0">
                <a:solidFill>
                  <a:srgbClr val="1F1F1F"/>
                </a:solidFill>
                <a:effectLst/>
                <a:latin typeface="Roboto" panose="02000000000000000000" pitchFamily="2" charset="0"/>
              </a:rPr>
              <a:t> The attended representation of the entire English sentence acts as both the "key" and "value." The "key" is used to compute attention weights (how much each English word should be attended to), and the "value" is the information that gets weighted and incorporated into the Spanish sequence.</a:t>
            </a:r>
          </a:p>
          <a:p>
            <a:pPr algn="l"/>
            <a:endParaRPr lang="en-US" dirty="0">
              <a:solidFill>
                <a:srgbClr val="1F1F1F"/>
              </a:solidFill>
              <a:latin typeface="Roboto" panose="02000000000000000000" pitchFamily="2" charset="0"/>
            </a:endParaRPr>
          </a:p>
          <a:p>
            <a:pPr algn="l"/>
            <a:r>
              <a:rPr lang="en-US" b="1" i="0" dirty="0">
                <a:solidFill>
                  <a:srgbClr val="1F1F1F"/>
                </a:solidFill>
                <a:effectLst/>
                <a:latin typeface="Roboto" panose="02000000000000000000" pitchFamily="2" charset="0"/>
              </a:rPr>
              <a:t>4. Apply the Attention Weights to English Representation:</a:t>
            </a:r>
            <a:r>
              <a:rPr lang="en-US" b="0" i="0" dirty="0">
                <a:solidFill>
                  <a:srgbClr val="1F1F1F"/>
                </a:solidFill>
                <a:effectLst/>
                <a:latin typeface="Roboto" panose="02000000000000000000" pitchFamily="2" charset="0"/>
              </a:rPr>
              <a:t> The attention weights from comparing the query (Spanish) and key (English) are applied to the value (English). This results in a context vector representing the most relevant information from the English sentence for predicting the next Spanish word.</a:t>
            </a:r>
          </a:p>
        </p:txBody>
      </p:sp>
      <p:pic>
        <p:nvPicPr>
          <p:cNvPr id="5122" name="Picture 2" descr="image">
            <a:extLst>
              <a:ext uri="{FF2B5EF4-FFF2-40B4-BE49-F238E27FC236}">
                <a16:creationId xmlns:a16="http://schemas.microsoft.com/office/drawing/2014/main" id="{16B2FFED-5601-1487-D7A4-49685662E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376" y="2446637"/>
            <a:ext cx="3546872" cy="30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81913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2047</TotalTime>
  <Words>2803</Words>
  <Application>Microsoft Macintosh PowerPoint</Application>
  <PresentationFormat>Widescreen</PresentationFormat>
  <Paragraphs>192</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Roboto</vt:lpstr>
      <vt:lpstr>Economica</vt:lpstr>
      <vt:lpstr>Arial</vt:lpstr>
      <vt:lpstr>Quicksand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35</cp:revision>
  <dcterms:created xsi:type="dcterms:W3CDTF">2019-12-28T13:51:56Z</dcterms:created>
  <dcterms:modified xsi:type="dcterms:W3CDTF">2025-04-17T16:32:06Z</dcterms:modified>
</cp:coreProperties>
</file>